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6"/>
  </p:notesMasterIdLst>
  <p:handoutMasterIdLst>
    <p:handoutMasterId r:id="rId17"/>
  </p:handoutMasterIdLst>
  <p:sldIdLst>
    <p:sldId id="256" r:id="rId2"/>
    <p:sldId id="257" r:id="rId3"/>
    <p:sldId id="258" r:id="rId4"/>
    <p:sldId id="259" r:id="rId5"/>
    <p:sldId id="260" r:id="rId6"/>
    <p:sldId id="265" r:id="rId7"/>
    <p:sldId id="266" r:id="rId8"/>
    <p:sldId id="267" r:id="rId9"/>
    <p:sldId id="268" r:id="rId10"/>
    <p:sldId id="272" r:id="rId11"/>
    <p:sldId id="288" r:id="rId12"/>
    <p:sldId id="289" r:id="rId13"/>
    <p:sldId id="282" r:id="rId14"/>
    <p:sldId id="304" r:id="rId15"/>
  </p:sldIdLst>
  <p:sldSz cx="9144000" cy="6858000" type="screen4x3"/>
  <p:notesSz cx="6858000" cy="92662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07" d="100"/>
          <a:sy n="107" d="100"/>
        </p:scale>
        <p:origin x="1096"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CA4F3BD-2F36-8E76-017F-210EBB1D10FB}"/>
              </a:ext>
            </a:extLst>
          </p:cNvPr>
          <p:cNvSpPr>
            <a:spLocks noGrp="1" noChangeArrowheads="1"/>
          </p:cNvSpPr>
          <p:nvPr>
            <p:ph type="hdr" sz="quarter"/>
          </p:nvPr>
        </p:nvSpPr>
        <p:spPr bwMode="auto">
          <a:xfrm>
            <a:off x="0" y="0"/>
            <a:ext cx="2971800" cy="4635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49507" name="Rectangle 3">
            <a:extLst>
              <a:ext uri="{FF2B5EF4-FFF2-40B4-BE49-F238E27FC236}">
                <a16:creationId xmlns:a16="http://schemas.microsoft.com/office/drawing/2014/main" id="{6BF646B2-FC5F-5EF7-D284-1D68709731CF}"/>
              </a:ext>
            </a:extLst>
          </p:cNvPr>
          <p:cNvSpPr>
            <a:spLocks noGrp="1" noChangeArrowheads="1"/>
          </p:cNvSpPr>
          <p:nvPr>
            <p:ph type="dt" sz="quarter" idx="1"/>
          </p:nvPr>
        </p:nvSpPr>
        <p:spPr bwMode="auto">
          <a:xfrm>
            <a:off x="3884613" y="0"/>
            <a:ext cx="2971800" cy="4635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49508" name="Rectangle 4">
            <a:extLst>
              <a:ext uri="{FF2B5EF4-FFF2-40B4-BE49-F238E27FC236}">
                <a16:creationId xmlns:a16="http://schemas.microsoft.com/office/drawing/2014/main" id="{E289A40F-AB32-12F5-9E62-C393ED6E9885}"/>
              </a:ext>
            </a:extLst>
          </p:cNvPr>
          <p:cNvSpPr>
            <a:spLocks noGrp="1" noChangeArrowheads="1"/>
          </p:cNvSpPr>
          <p:nvPr>
            <p:ph type="ftr" sz="quarter" idx="2"/>
          </p:nvPr>
        </p:nvSpPr>
        <p:spPr bwMode="auto">
          <a:xfrm>
            <a:off x="0" y="8801100"/>
            <a:ext cx="2971800" cy="4635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49509" name="Rectangle 5">
            <a:extLst>
              <a:ext uri="{FF2B5EF4-FFF2-40B4-BE49-F238E27FC236}">
                <a16:creationId xmlns:a16="http://schemas.microsoft.com/office/drawing/2014/main" id="{74A85C7B-FC8B-304C-5F61-5CD6C5CE8C20}"/>
              </a:ext>
            </a:extLst>
          </p:cNvPr>
          <p:cNvSpPr>
            <a:spLocks noGrp="1" noChangeArrowheads="1"/>
          </p:cNvSpPr>
          <p:nvPr>
            <p:ph type="sldNum" sz="quarter" idx="3"/>
          </p:nvPr>
        </p:nvSpPr>
        <p:spPr bwMode="auto">
          <a:xfrm>
            <a:off x="3884613" y="8801100"/>
            <a:ext cx="2971800" cy="4635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2175528-EEAB-7A48-90D0-41933091A5F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0065A2-DEFA-4FB1-7922-E84666D560E2}"/>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07A4998C-8A6E-A7CC-F8A6-11099F7FDA95}"/>
              </a:ext>
            </a:extLst>
          </p:cNvPr>
          <p:cNvSpPr>
            <a:spLocks noGrp="1"/>
          </p:cNvSpPr>
          <p:nvPr>
            <p:ph type="dt" idx="1"/>
          </p:nvPr>
        </p:nvSpPr>
        <p:spPr>
          <a:xfrm>
            <a:off x="3884613" y="0"/>
            <a:ext cx="2971800"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AD9A4F-ABDE-C247-BFC1-291B18AF8C0D}" type="datetimeFigureOut">
              <a:rPr lang="en-US" altLang="en-US"/>
              <a:pPr>
                <a:defRPr/>
              </a:pPr>
              <a:t>1/20/25</a:t>
            </a:fld>
            <a:endParaRPr lang="en-US" altLang="en-US"/>
          </a:p>
        </p:txBody>
      </p:sp>
      <p:sp>
        <p:nvSpPr>
          <p:cNvPr id="4" name="Slide Image Placeholder 3">
            <a:extLst>
              <a:ext uri="{FF2B5EF4-FFF2-40B4-BE49-F238E27FC236}">
                <a16:creationId xmlns:a16="http://schemas.microsoft.com/office/drawing/2014/main" id="{5C8DBBD4-D89B-E0DE-601D-98F27FCB9083}"/>
              </a:ext>
            </a:extLst>
          </p:cNvPr>
          <p:cNvSpPr>
            <a:spLocks noGrp="1" noRot="1" noChangeAspect="1"/>
          </p:cNvSpPr>
          <p:nvPr>
            <p:ph type="sldImg" idx="2"/>
          </p:nvPr>
        </p:nvSpPr>
        <p:spPr>
          <a:xfrm>
            <a:off x="1112838" y="695325"/>
            <a:ext cx="4632325" cy="3475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E97F23F-10C3-B10E-48E9-427385EAAD59}"/>
              </a:ext>
            </a:extLst>
          </p:cNvPr>
          <p:cNvSpPr>
            <a:spLocks noGrp="1"/>
          </p:cNvSpPr>
          <p:nvPr>
            <p:ph type="body" sz="quarter" idx="3"/>
          </p:nvPr>
        </p:nvSpPr>
        <p:spPr>
          <a:xfrm>
            <a:off x="685800" y="4402138"/>
            <a:ext cx="5486400" cy="41687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49BDF87-239F-8499-1CE1-F98D9534AD49}"/>
              </a:ext>
            </a:extLst>
          </p:cNvPr>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3017925-037A-0BE2-80E9-367C277E45C4}"/>
              </a:ext>
            </a:extLst>
          </p:cNvPr>
          <p:cNvSpPr>
            <a:spLocks noGrp="1"/>
          </p:cNvSpPr>
          <p:nvPr>
            <p:ph type="sldNum" sz="quarter" idx="5"/>
          </p:nvPr>
        </p:nvSpPr>
        <p:spPr>
          <a:xfrm>
            <a:off x="3884613" y="8801100"/>
            <a:ext cx="2971800"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500889-2858-D746-92FA-DB9C5069E6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7826193-2C6A-C70B-01E2-5869C2CF0B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2F590B-7D1E-731E-1032-B1C4BA77C2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RYLA will help you:</a:t>
            </a:r>
          </a:p>
          <a:p>
            <a:pPr eaLnBrk="1" hangingPunct="1">
              <a:spcBef>
                <a:spcPct val="0"/>
              </a:spcBef>
            </a:pPr>
            <a:r>
              <a:rPr lang="en-US" altLang="en-US"/>
              <a:t>• Develop leadership skills</a:t>
            </a:r>
          </a:p>
          <a:p>
            <a:pPr eaLnBrk="1" hangingPunct="1">
              <a:spcBef>
                <a:spcPct val="0"/>
              </a:spcBef>
            </a:pPr>
            <a:r>
              <a:rPr lang="en-US" altLang="en-US"/>
              <a:t>• Increase self-confidence</a:t>
            </a:r>
          </a:p>
          <a:p>
            <a:pPr eaLnBrk="1" hangingPunct="1">
              <a:spcBef>
                <a:spcPct val="0"/>
              </a:spcBef>
            </a:pPr>
            <a:r>
              <a:rPr lang="en-US" altLang="en-US"/>
              <a:t>• Gain exposure to</a:t>
            </a:r>
          </a:p>
          <a:p>
            <a:pPr eaLnBrk="1" hangingPunct="1">
              <a:spcBef>
                <a:spcPct val="0"/>
              </a:spcBef>
            </a:pPr>
            <a:r>
              <a:rPr lang="en-US" altLang="en-US"/>
              <a:t>a variety of issues and people</a:t>
            </a:r>
          </a:p>
          <a:p>
            <a:pPr eaLnBrk="1" hangingPunct="1">
              <a:spcBef>
                <a:spcPct val="0"/>
              </a:spcBef>
            </a:pPr>
            <a:r>
              <a:rPr lang="en-US" altLang="en-US"/>
              <a:t>• Improve career skills and knowledge</a:t>
            </a:r>
          </a:p>
          <a:p>
            <a:pPr eaLnBrk="1" hangingPunct="1">
              <a:spcBef>
                <a:spcPct val="0"/>
              </a:spcBef>
            </a:pPr>
            <a:r>
              <a:rPr lang="en-US" altLang="en-US"/>
              <a:t>• Meet community leaders and members</a:t>
            </a:r>
          </a:p>
        </p:txBody>
      </p:sp>
      <p:sp>
        <p:nvSpPr>
          <p:cNvPr id="10244" name="Slide Number Placeholder 3">
            <a:extLst>
              <a:ext uri="{FF2B5EF4-FFF2-40B4-BE49-F238E27FC236}">
                <a16:creationId xmlns:a16="http://schemas.microsoft.com/office/drawing/2014/main" id="{93702B04-251C-99F6-50CA-C8C16E1FE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684E8A-1CB6-E741-BB4F-B96BEC23D14C}" type="slidenum">
              <a:rPr lang="en-US" altLang="en-US"/>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31BD798-C4D0-2C46-4DE8-E2D42DA78FD4}"/>
              </a:ext>
            </a:extLst>
          </p:cNvPr>
          <p:cNvGrpSpPr>
            <a:grpSpLocks/>
          </p:cNvGrpSpPr>
          <p:nvPr/>
        </p:nvGrpSpPr>
        <p:grpSpPr bwMode="auto">
          <a:xfrm>
            <a:off x="0" y="914400"/>
            <a:ext cx="8686800" cy="2514600"/>
            <a:chOff x="0" y="576"/>
            <a:chExt cx="5472" cy="1584"/>
          </a:xfrm>
        </p:grpSpPr>
        <p:sp>
          <p:nvSpPr>
            <p:cNvPr id="3" name="Oval 7">
              <a:extLst>
                <a:ext uri="{FF2B5EF4-FFF2-40B4-BE49-F238E27FC236}">
                  <a16:creationId xmlns:a16="http://schemas.microsoft.com/office/drawing/2014/main" id="{88EA8F38-5D70-D4FA-FC71-6315C427F573}"/>
                </a:ext>
              </a:extLst>
            </p:cNvPr>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a:p>
          </p:txBody>
        </p:sp>
        <p:sp>
          <p:nvSpPr>
            <p:cNvPr id="4" name="Rectangle 8">
              <a:extLst>
                <a:ext uri="{FF2B5EF4-FFF2-40B4-BE49-F238E27FC236}">
                  <a16:creationId xmlns:a16="http://schemas.microsoft.com/office/drawing/2014/main" id="{3D4F4334-283F-903D-73DB-5DED4DB701F0}"/>
                </a:ext>
              </a:extLst>
            </p:cNvPr>
            <p:cNvSpPr>
              <a:spLocks noChangeArrowheads="1"/>
            </p:cNvSpPr>
            <p:nvPr/>
          </p:nvSpPr>
          <p:spPr bwMode="hidden">
            <a:xfrm>
              <a:off x="0" y="1056"/>
              <a:ext cx="2976" cy="720"/>
            </a:xfrm>
            <a:prstGeom prst="rect">
              <a:avLst/>
            </a:prstGeom>
            <a:solidFill>
              <a:schemeClr val="accent2"/>
            </a:soli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5" name="Rectangle 9">
              <a:extLst>
                <a:ext uri="{FF2B5EF4-FFF2-40B4-BE49-F238E27FC236}">
                  <a16:creationId xmlns:a16="http://schemas.microsoft.com/office/drawing/2014/main" id="{32B29DFE-6393-FC9C-045D-0A463BB9111F}"/>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6" name="Freeform 10">
              <a:extLst>
                <a:ext uri="{FF2B5EF4-FFF2-40B4-BE49-F238E27FC236}">
                  <a16:creationId xmlns:a16="http://schemas.microsoft.com/office/drawing/2014/main" id="{8A924131-40F3-9153-08AA-35A6D9198C6D}"/>
                </a:ext>
              </a:extLst>
            </p:cNvPr>
            <p:cNvSpPr>
              <a:spLocks noChangeArrowheads="1"/>
            </p:cNvSpPr>
            <p:nvPr/>
          </p:nvSpPr>
          <p:spPr bwMode="auto">
            <a:xfrm>
              <a:off x="384" y="960"/>
              <a:ext cx="144" cy="913"/>
            </a:xfrm>
            <a:custGeom>
              <a:avLst/>
              <a:gdLst>
                <a:gd name="T0" fmla="*/ 0 w 1000"/>
                <a:gd name="T1" fmla="*/ 235 h 1000"/>
                <a:gd name="T2" fmla="*/ 0 w 1000"/>
                <a:gd name="T3" fmla="*/ 235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1">
              <a:extLst>
                <a:ext uri="{FF2B5EF4-FFF2-40B4-BE49-F238E27FC236}">
                  <a16:creationId xmlns:a16="http://schemas.microsoft.com/office/drawing/2014/main" id="{B7FCBD68-A706-2912-F394-78009BE28891}"/>
                </a:ext>
              </a:extLst>
            </p:cNvPr>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96 h 1000"/>
                <a:gd name="T6" fmla="*/ 0 w 1000"/>
                <a:gd name="T7" fmla="*/ 9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7042" name="Rectangle 2"/>
          <p:cNvSpPr>
            <a:spLocks noGrp="1" noChangeArrowheads="1"/>
          </p:cNvSpPr>
          <p:nvPr>
            <p:ph type="subTitle" idx="1"/>
          </p:nvPr>
        </p:nvSpPr>
        <p:spPr>
          <a:xfrm>
            <a:off x="2286000" y="3581400"/>
            <a:ext cx="5638800" cy="1905000"/>
          </a:xfrm>
        </p:spPr>
        <p:txBody>
          <a:bodyPr/>
          <a:lstStyle>
            <a:lvl1pPr marL="0" indent="0">
              <a:buFont typeface="Wingdings" charset="0"/>
              <a:buNone/>
              <a:defRPr/>
            </a:lvl1pPr>
          </a:lstStyle>
          <a:p>
            <a:pPr lvl="0"/>
            <a:r>
              <a:rPr lang="en-US" noProof="0"/>
              <a:t>Click to edit Master subtitle style</a:t>
            </a:r>
          </a:p>
        </p:txBody>
      </p:sp>
      <p:sp>
        <p:nvSpPr>
          <p:cNvPr id="87052"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noProof="0"/>
              <a:t>Click to edit Master title style</a:t>
            </a:r>
          </a:p>
        </p:txBody>
      </p:sp>
      <p:sp>
        <p:nvSpPr>
          <p:cNvPr id="8" name="Rectangle 3">
            <a:extLst>
              <a:ext uri="{FF2B5EF4-FFF2-40B4-BE49-F238E27FC236}">
                <a16:creationId xmlns:a16="http://schemas.microsoft.com/office/drawing/2014/main" id="{597AAA3C-47F7-5957-F232-623DBA5EAD30}"/>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3E3EE53A-78B6-498F-F604-32EED343334D}"/>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0" name="Rectangle 5">
            <a:extLst>
              <a:ext uri="{FF2B5EF4-FFF2-40B4-BE49-F238E27FC236}">
                <a16:creationId xmlns:a16="http://schemas.microsoft.com/office/drawing/2014/main" id="{B5E0C0D7-4BC5-60DB-E7D6-88B26740B7F0}"/>
              </a:ext>
            </a:extLst>
          </p:cNvPr>
          <p:cNvSpPr>
            <a:spLocks noGrp="1" noChangeArrowheads="1"/>
          </p:cNvSpPr>
          <p:nvPr>
            <p:ph type="sldNum" sz="quarter" idx="12"/>
          </p:nvPr>
        </p:nvSpPr>
        <p:spPr>
          <a:xfrm>
            <a:off x="6553200" y="6248400"/>
            <a:ext cx="1905000" cy="457200"/>
          </a:xfrm>
        </p:spPr>
        <p:txBody>
          <a:bodyPr/>
          <a:lstStyle>
            <a:lvl1pPr>
              <a:defRPr/>
            </a:lvl1pPr>
          </a:lstStyle>
          <a:p>
            <a:fld id="{9CDBAB94-E86B-0243-9118-A9E28C9D35F4}" type="slidenum">
              <a:rPr lang="en-US" altLang="en-US"/>
              <a:pPr/>
              <a:t>‹#›</a:t>
            </a:fld>
            <a:endParaRPr lang="en-US" altLang="en-US"/>
          </a:p>
        </p:txBody>
      </p:sp>
    </p:spTree>
    <p:extLst>
      <p:ext uri="{BB962C8B-B14F-4D97-AF65-F5344CB8AC3E}">
        <p14:creationId xmlns:p14="http://schemas.microsoft.com/office/powerpoint/2010/main" val="29691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F00D5EA-C866-54EA-5840-36663CBE79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B51C436-5677-B761-B363-BADC5FF82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D5D2F55-C1F1-444F-6F5A-0499716CCD4C}"/>
              </a:ext>
            </a:extLst>
          </p:cNvPr>
          <p:cNvSpPr>
            <a:spLocks noGrp="1" noChangeArrowheads="1"/>
          </p:cNvSpPr>
          <p:nvPr>
            <p:ph type="sldNum" sz="quarter" idx="12"/>
          </p:nvPr>
        </p:nvSpPr>
        <p:spPr>
          <a:ln/>
        </p:spPr>
        <p:txBody>
          <a:bodyPr/>
          <a:lstStyle>
            <a:lvl1pPr>
              <a:defRPr/>
            </a:lvl1pPr>
          </a:lstStyle>
          <a:p>
            <a:fld id="{041EE52E-8EC9-0C48-8343-A9CE1F33C902}" type="slidenum">
              <a:rPr lang="en-US" altLang="en-US"/>
              <a:pPr/>
              <a:t>‹#›</a:t>
            </a:fld>
            <a:endParaRPr lang="en-US" altLang="en-US"/>
          </a:p>
        </p:txBody>
      </p:sp>
    </p:spTree>
    <p:extLst>
      <p:ext uri="{BB962C8B-B14F-4D97-AF65-F5344CB8AC3E}">
        <p14:creationId xmlns:p14="http://schemas.microsoft.com/office/powerpoint/2010/main" val="1898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2562E3C-B1A6-41B5-7FD7-DA6F427B30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10C149D-E491-37A6-5D01-A5A49913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D63BECB-0C95-5C44-C5CC-F81D1CDF410C}"/>
              </a:ext>
            </a:extLst>
          </p:cNvPr>
          <p:cNvSpPr>
            <a:spLocks noGrp="1" noChangeArrowheads="1"/>
          </p:cNvSpPr>
          <p:nvPr>
            <p:ph type="sldNum" sz="quarter" idx="12"/>
          </p:nvPr>
        </p:nvSpPr>
        <p:spPr>
          <a:ln/>
        </p:spPr>
        <p:txBody>
          <a:bodyPr/>
          <a:lstStyle>
            <a:lvl1pPr>
              <a:defRPr/>
            </a:lvl1pPr>
          </a:lstStyle>
          <a:p>
            <a:fld id="{2A102BFA-026A-124D-9FDB-A21776DEDAF1}" type="slidenum">
              <a:rPr lang="en-US" altLang="en-US"/>
              <a:pPr/>
              <a:t>‹#›</a:t>
            </a:fld>
            <a:endParaRPr lang="en-US" altLang="en-US"/>
          </a:p>
        </p:txBody>
      </p:sp>
    </p:spTree>
    <p:extLst>
      <p:ext uri="{BB962C8B-B14F-4D97-AF65-F5344CB8AC3E}">
        <p14:creationId xmlns:p14="http://schemas.microsoft.com/office/powerpoint/2010/main" val="416201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064706D-6612-A211-CA0F-0965C948CC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DA6A5D4-90B2-4B98-FB6A-1123F5BF34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D0243A4-62AE-5ABF-BB5E-F56D5D03CAD3}"/>
              </a:ext>
            </a:extLst>
          </p:cNvPr>
          <p:cNvSpPr>
            <a:spLocks noGrp="1" noChangeArrowheads="1"/>
          </p:cNvSpPr>
          <p:nvPr>
            <p:ph type="sldNum" sz="quarter" idx="12"/>
          </p:nvPr>
        </p:nvSpPr>
        <p:spPr>
          <a:ln/>
        </p:spPr>
        <p:txBody>
          <a:bodyPr/>
          <a:lstStyle>
            <a:lvl1pPr>
              <a:defRPr/>
            </a:lvl1pPr>
          </a:lstStyle>
          <a:p>
            <a:fld id="{FD773158-B561-0047-B719-784678B2A4ED}" type="slidenum">
              <a:rPr lang="en-US" altLang="en-US"/>
              <a:pPr/>
              <a:t>‹#›</a:t>
            </a:fld>
            <a:endParaRPr lang="en-US" altLang="en-US"/>
          </a:p>
        </p:txBody>
      </p:sp>
    </p:spTree>
    <p:extLst>
      <p:ext uri="{BB962C8B-B14F-4D97-AF65-F5344CB8AC3E}">
        <p14:creationId xmlns:p14="http://schemas.microsoft.com/office/powerpoint/2010/main" val="363125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7A5171A-A9BF-5E84-FCE9-5C3E470043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C349CCB-6421-47E2-5CA1-94A410E02F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066AF91-E354-1A1F-E093-5B54247CD4C3}"/>
              </a:ext>
            </a:extLst>
          </p:cNvPr>
          <p:cNvSpPr>
            <a:spLocks noGrp="1" noChangeArrowheads="1"/>
          </p:cNvSpPr>
          <p:nvPr>
            <p:ph type="sldNum" sz="quarter" idx="12"/>
          </p:nvPr>
        </p:nvSpPr>
        <p:spPr>
          <a:ln/>
        </p:spPr>
        <p:txBody>
          <a:bodyPr/>
          <a:lstStyle>
            <a:lvl1pPr>
              <a:defRPr/>
            </a:lvl1pPr>
          </a:lstStyle>
          <a:p>
            <a:fld id="{8152886E-4393-6A4F-851F-78BAB8CC0861}" type="slidenum">
              <a:rPr lang="en-US" altLang="en-US"/>
              <a:pPr/>
              <a:t>‹#›</a:t>
            </a:fld>
            <a:endParaRPr lang="en-US" altLang="en-US"/>
          </a:p>
        </p:txBody>
      </p:sp>
    </p:spTree>
    <p:extLst>
      <p:ext uri="{BB962C8B-B14F-4D97-AF65-F5344CB8AC3E}">
        <p14:creationId xmlns:p14="http://schemas.microsoft.com/office/powerpoint/2010/main" val="21498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A2EAFE48-2BF6-26CB-C482-1BB99E53D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019DF58-37A9-0182-BCA1-9AAC2932AD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CBB8FC4-C81D-92F8-6CFF-3AE35E5C6302}"/>
              </a:ext>
            </a:extLst>
          </p:cNvPr>
          <p:cNvSpPr>
            <a:spLocks noGrp="1" noChangeArrowheads="1"/>
          </p:cNvSpPr>
          <p:nvPr>
            <p:ph type="sldNum" sz="quarter" idx="12"/>
          </p:nvPr>
        </p:nvSpPr>
        <p:spPr>
          <a:ln/>
        </p:spPr>
        <p:txBody>
          <a:bodyPr/>
          <a:lstStyle>
            <a:lvl1pPr>
              <a:defRPr/>
            </a:lvl1pPr>
          </a:lstStyle>
          <a:p>
            <a:fld id="{FFB9F160-5E7B-E043-9193-2817BDFC0D31}" type="slidenum">
              <a:rPr lang="en-US" altLang="en-US"/>
              <a:pPr/>
              <a:t>‹#›</a:t>
            </a:fld>
            <a:endParaRPr lang="en-US" altLang="en-US"/>
          </a:p>
        </p:txBody>
      </p:sp>
    </p:spTree>
    <p:extLst>
      <p:ext uri="{BB962C8B-B14F-4D97-AF65-F5344CB8AC3E}">
        <p14:creationId xmlns:p14="http://schemas.microsoft.com/office/powerpoint/2010/main" val="282667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D33C1FA-1983-F48C-43D4-DDFA5B5D11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C00BB7A-5B9E-C0E3-53F1-53D0C7327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72D5C0D-6F88-E175-DA9E-A3911B64E85D}"/>
              </a:ext>
            </a:extLst>
          </p:cNvPr>
          <p:cNvSpPr>
            <a:spLocks noGrp="1" noChangeArrowheads="1"/>
          </p:cNvSpPr>
          <p:nvPr>
            <p:ph type="sldNum" sz="quarter" idx="12"/>
          </p:nvPr>
        </p:nvSpPr>
        <p:spPr>
          <a:ln/>
        </p:spPr>
        <p:txBody>
          <a:bodyPr/>
          <a:lstStyle>
            <a:lvl1pPr>
              <a:defRPr/>
            </a:lvl1pPr>
          </a:lstStyle>
          <a:p>
            <a:fld id="{75BBB05E-51AC-654E-B09F-2BF44FDE1369}" type="slidenum">
              <a:rPr lang="en-US" altLang="en-US"/>
              <a:pPr/>
              <a:t>‹#›</a:t>
            </a:fld>
            <a:endParaRPr lang="en-US" altLang="en-US"/>
          </a:p>
        </p:txBody>
      </p:sp>
    </p:spTree>
    <p:extLst>
      <p:ext uri="{BB962C8B-B14F-4D97-AF65-F5344CB8AC3E}">
        <p14:creationId xmlns:p14="http://schemas.microsoft.com/office/powerpoint/2010/main" val="65255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CEA2D73-CC04-492B-8F65-9A42741BF01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EE31F7C8-4C7F-D59B-EB68-6746BEC3C4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A4432702-19AA-CCE4-1C50-5EC651B8A191}"/>
              </a:ext>
            </a:extLst>
          </p:cNvPr>
          <p:cNvSpPr>
            <a:spLocks noGrp="1" noChangeArrowheads="1"/>
          </p:cNvSpPr>
          <p:nvPr>
            <p:ph type="sldNum" sz="quarter" idx="12"/>
          </p:nvPr>
        </p:nvSpPr>
        <p:spPr>
          <a:ln/>
        </p:spPr>
        <p:txBody>
          <a:bodyPr/>
          <a:lstStyle>
            <a:lvl1pPr>
              <a:defRPr/>
            </a:lvl1pPr>
          </a:lstStyle>
          <a:p>
            <a:fld id="{48C0A389-482B-F741-8D5F-4F2F4DCA747C}" type="slidenum">
              <a:rPr lang="en-US" altLang="en-US"/>
              <a:pPr/>
              <a:t>‹#›</a:t>
            </a:fld>
            <a:endParaRPr lang="en-US" altLang="en-US"/>
          </a:p>
        </p:txBody>
      </p:sp>
    </p:spTree>
    <p:extLst>
      <p:ext uri="{BB962C8B-B14F-4D97-AF65-F5344CB8AC3E}">
        <p14:creationId xmlns:p14="http://schemas.microsoft.com/office/powerpoint/2010/main" val="14593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63E3698-D756-F882-7A3E-2E22308CB2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9427B9DC-2468-1199-7746-D93C0EDBE7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86823C8-1748-F921-D975-266226114BCA}"/>
              </a:ext>
            </a:extLst>
          </p:cNvPr>
          <p:cNvSpPr>
            <a:spLocks noGrp="1" noChangeArrowheads="1"/>
          </p:cNvSpPr>
          <p:nvPr>
            <p:ph type="sldNum" sz="quarter" idx="12"/>
          </p:nvPr>
        </p:nvSpPr>
        <p:spPr>
          <a:ln/>
        </p:spPr>
        <p:txBody>
          <a:bodyPr/>
          <a:lstStyle>
            <a:lvl1pPr>
              <a:defRPr/>
            </a:lvl1pPr>
          </a:lstStyle>
          <a:p>
            <a:fld id="{5597BCA5-7885-B049-8469-560396523F59}" type="slidenum">
              <a:rPr lang="en-US" altLang="en-US"/>
              <a:pPr/>
              <a:t>‹#›</a:t>
            </a:fld>
            <a:endParaRPr lang="en-US" altLang="en-US"/>
          </a:p>
        </p:txBody>
      </p:sp>
    </p:spTree>
    <p:extLst>
      <p:ext uri="{BB962C8B-B14F-4D97-AF65-F5344CB8AC3E}">
        <p14:creationId xmlns:p14="http://schemas.microsoft.com/office/powerpoint/2010/main" val="265809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3E24376-AC3C-5C6C-4FAA-B1A0AC7D6E3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A0C0E7F9-C16E-58CD-85C7-2FBF35373B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F6344AD3-F89F-EA73-8F9E-EC563A263DD4}"/>
              </a:ext>
            </a:extLst>
          </p:cNvPr>
          <p:cNvSpPr>
            <a:spLocks noGrp="1" noChangeArrowheads="1"/>
          </p:cNvSpPr>
          <p:nvPr>
            <p:ph type="sldNum" sz="quarter" idx="12"/>
          </p:nvPr>
        </p:nvSpPr>
        <p:spPr>
          <a:ln/>
        </p:spPr>
        <p:txBody>
          <a:bodyPr/>
          <a:lstStyle>
            <a:lvl1pPr>
              <a:defRPr/>
            </a:lvl1pPr>
          </a:lstStyle>
          <a:p>
            <a:fld id="{749B149B-D413-7D4F-80E6-16F4ADB20975}" type="slidenum">
              <a:rPr lang="en-US" altLang="en-US"/>
              <a:pPr/>
              <a:t>‹#›</a:t>
            </a:fld>
            <a:endParaRPr lang="en-US" altLang="en-US"/>
          </a:p>
        </p:txBody>
      </p:sp>
    </p:spTree>
    <p:extLst>
      <p:ext uri="{BB962C8B-B14F-4D97-AF65-F5344CB8AC3E}">
        <p14:creationId xmlns:p14="http://schemas.microsoft.com/office/powerpoint/2010/main" val="172033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7434A8A-1AD0-9775-39BE-4CA5661F22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DBC01ED-F123-D9B7-83AD-5AEA0CD949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911629DE-90FC-1963-52A8-7C5E11093B3A}"/>
              </a:ext>
            </a:extLst>
          </p:cNvPr>
          <p:cNvSpPr>
            <a:spLocks noGrp="1" noChangeArrowheads="1"/>
          </p:cNvSpPr>
          <p:nvPr>
            <p:ph type="sldNum" sz="quarter" idx="12"/>
          </p:nvPr>
        </p:nvSpPr>
        <p:spPr>
          <a:ln/>
        </p:spPr>
        <p:txBody>
          <a:bodyPr/>
          <a:lstStyle>
            <a:lvl1pPr>
              <a:defRPr/>
            </a:lvl1pPr>
          </a:lstStyle>
          <a:p>
            <a:fld id="{738E6BD3-3200-214C-BE19-3053E94DF33C}" type="slidenum">
              <a:rPr lang="en-US" altLang="en-US"/>
              <a:pPr/>
              <a:t>‹#›</a:t>
            </a:fld>
            <a:endParaRPr lang="en-US" altLang="en-US"/>
          </a:p>
        </p:txBody>
      </p:sp>
    </p:spTree>
    <p:extLst>
      <p:ext uri="{BB962C8B-B14F-4D97-AF65-F5344CB8AC3E}">
        <p14:creationId xmlns:p14="http://schemas.microsoft.com/office/powerpoint/2010/main" val="144289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B093DBB-EFA1-A1F9-3BD7-34D4F67E83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306318C-D2E2-7503-0603-A1C77F70B2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BEBB0F8-F4C9-A6FC-22A3-821082675D24}"/>
              </a:ext>
            </a:extLst>
          </p:cNvPr>
          <p:cNvSpPr>
            <a:spLocks noGrp="1" noChangeArrowheads="1"/>
          </p:cNvSpPr>
          <p:nvPr>
            <p:ph type="sldNum" sz="quarter" idx="12"/>
          </p:nvPr>
        </p:nvSpPr>
        <p:spPr>
          <a:ln/>
        </p:spPr>
        <p:txBody>
          <a:bodyPr/>
          <a:lstStyle>
            <a:lvl1pPr>
              <a:defRPr/>
            </a:lvl1pPr>
          </a:lstStyle>
          <a:p>
            <a:fld id="{8E41BDF2-F316-C942-A726-EF0B954EB8E3}" type="slidenum">
              <a:rPr lang="en-US" altLang="en-US"/>
              <a:pPr/>
              <a:t>‹#›</a:t>
            </a:fld>
            <a:endParaRPr lang="en-US" altLang="en-US"/>
          </a:p>
        </p:txBody>
      </p:sp>
    </p:spTree>
    <p:extLst>
      <p:ext uri="{BB962C8B-B14F-4D97-AF65-F5344CB8AC3E}">
        <p14:creationId xmlns:p14="http://schemas.microsoft.com/office/powerpoint/2010/main" val="185092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DFB624-B606-FF23-C63F-9F122CE87785}"/>
              </a:ext>
            </a:extLst>
          </p:cNvPr>
          <p:cNvSpPr>
            <a:spLocks noChangeArrowheads="1"/>
          </p:cNvSpPr>
          <p:nvPr/>
        </p:nvSpPr>
        <p:spPr bwMode="auto">
          <a:xfrm>
            <a:off x="0" y="1377950"/>
            <a:ext cx="2133600" cy="101600"/>
          </a:xfrm>
          <a:prstGeom prst="rect">
            <a:avLst/>
          </a:prstGeom>
          <a:solidFill>
            <a:schemeClr val="accent2"/>
          </a:soli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1027" name="Rectangle 3">
            <a:extLst>
              <a:ext uri="{FF2B5EF4-FFF2-40B4-BE49-F238E27FC236}">
                <a16:creationId xmlns:a16="http://schemas.microsoft.com/office/drawing/2014/main" id="{7BC6A2CD-C906-F216-271B-877EA2312265}"/>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1028" name="Rectangle 4">
            <a:extLst>
              <a:ext uri="{FF2B5EF4-FFF2-40B4-BE49-F238E27FC236}">
                <a16:creationId xmlns:a16="http://schemas.microsoft.com/office/drawing/2014/main" id="{8ED385F1-2433-AB06-F8CA-B69C17FFCB77}"/>
              </a:ext>
            </a:extLst>
          </p:cNvPr>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a:extLst>
              <a:ext uri="{FF2B5EF4-FFF2-40B4-BE49-F238E27FC236}">
                <a16:creationId xmlns:a16="http://schemas.microsoft.com/office/drawing/2014/main" id="{FC3DC687-8EF4-B409-22E7-53D349E6CCAC}"/>
              </a:ext>
            </a:extLst>
          </p:cNvPr>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2" name="Rectangle 6">
            <a:extLst>
              <a:ext uri="{FF2B5EF4-FFF2-40B4-BE49-F238E27FC236}">
                <a16:creationId xmlns:a16="http://schemas.microsoft.com/office/drawing/2014/main" id="{E4D6F05D-2250-EFBE-EA06-51C2FC533482}"/>
              </a:ext>
            </a:extLst>
          </p:cNvPr>
          <p:cNvSpPr>
            <a:spLocks noGrp="1" noChangeArrowheads="1"/>
          </p:cNvSpPr>
          <p:nvPr>
            <p:ph type="dt" sz="half" idx="2"/>
          </p:nvPr>
        </p:nvSpPr>
        <p:spPr bwMode="auto">
          <a:xfrm>
            <a:off x="94615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0"/>
                <a:cs typeface="+mn-cs"/>
              </a:defRPr>
            </a:lvl1pPr>
          </a:lstStyle>
          <a:p>
            <a:pPr>
              <a:defRPr/>
            </a:pPr>
            <a:endParaRPr lang="en-US"/>
          </a:p>
        </p:txBody>
      </p:sp>
      <p:sp>
        <p:nvSpPr>
          <p:cNvPr id="86023" name="Rectangle 7">
            <a:extLst>
              <a:ext uri="{FF2B5EF4-FFF2-40B4-BE49-F238E27FC236}">
                <a16:creationId xmlns:a16="http://schemas.microsoft.com/office/drawing/2014/main" id="{20A1E4F1-6C88-A913-A595-59DD3BAB577C}"/>
              </a:ext>
            </a:extLst>
          </p:cNvPr>
          <p:cNvSpPr>
            <a:spLocks noGrp="1" noChangeArrowheads="1"/>
          </p:cNvSpPr>
          <p:nvPr>
            <p:ph type="ftr" sz="quarter" idx="3"/>
          </p:nvPr>
        </p:nvSpPr>
        <p:spPr bwMode="auto">
          <a:xfrm>
            <a:off x="33528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0"/>
                <a:cs typeface="+mn-cs"/>
              </a:defRPr>
            </a:lvl1pPr>
          </a:lstStyle>
          <a:p>
            <a:pPr>
              <a:defRPr/>
            </a:pPr>
            <a:endParaRPr lang="en-US"/>
          </a:p>
        </p:txBody>
      </p:sp>
      <p:sp>
        <p:nvSpPr>
          <p:cNvPr id="86024" name="Rectangle 8">
            <a:extLst>
              <a:ext uri="{FF2B5EF4-FFF2-40B4-BE49-F238E27FC236}">
                <a16:creationId xmlns:a16="http://schemas.microsoft.com/office/drawing/2014/main" id="{5F7B1049-6366-4FE6-E969-4B488A14B5D2}"/>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92CAE98-7CE0-C64E-8315-ECF73F82C10C}" type="slidenum">
              <a:rPr lang="en-US" altLang="en-US"/>
              <a:pPr/>
              <a:t>‹#›</a:t>
            </a:fld>
            <a:endParaRPr lang="en-US" altLang="en-US"/>
          </a:p>
        </p:txBody>
      </p:sp>
      <p:sp>
        <p:nvSpPr>
          <p:cNvPr id="1033" name="Freeform 9">
            <a:extLst>
              <a:ext uri="{FF2B5EF4-FFF2-40B4-BE49-F238E27FC236}">
                <a16:creationId xmlns:a16="http://schemas.microsoft.com/office/drawing/2014/main" id="{1C389D9C-CFB1-9F4B-61F7-BC6384B4A893}"/>
              </a:ext>
            </a:extLst>
          </p:cNvPr>
          <p:cNvSpPr>
            <a:spLocks noChangeArrowheads="1"/>
          </p:cNvSpPr>
          <p:nvPr/>
        </p:nvSpPr>
        <p:spPr bwMode="auto">
          <a:xfrm>
            <a:off x="8382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10">
            <a:extLst>
              <a:ext uri="{FF2B5EF4-FFF2-40B4-BE49-F238E27FC236}">
                <a16:creationId xmlns:a16="http://schemas.microsoft.com/office/drawing/2014/main" id="{5A5F91DE-4DB4-6404-C011-A474745EA677}"/>
              </a:ext>
            </a:extLst>
          </p:cNvPr>
          <p:cNvSpPr>
            <a:spLocks noChangeArrowheads="1"/>
          </p:cNvSpPr>
          <p:nvPr/>
        </p:nvSpPr>
        <p:spPr bwMode="auto">
          <a:xfrm>
            <a:off x="8262938"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008"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S PGothic" panose="020B0600070205080204" pitchFamily="34" charset="-128"/>
          <a:cs typeface="ＭＳ Ｐゴシック" charset="0"/>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ea typeface="MS PGothic" panose="020B0600070205080204" pitchFamily="34" charset="-128"/>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ea typeface="MS PGothic" panose="020B0600070205080204" pitchFamily="34" charset="-128"/>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ea typeface="MS PGothic" panose="020B0600070205080204" pitchFamily="34" charset="-128"/>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ea typeface="MS PGothic" panose="020B0600070205080204" pitchFamily="34" charset="-128"/>
        </a:defRPr>
      </a:lvl5pPr>
      <a:lvl6pPr marL="25273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32E3BF5-504A-6CE5-D98B-9EBD847BF33B}"/>
              </a:ext>
            </a:extLst>
          </p:cNvPr>
          <p:cNvSpPr>
            <a:spLocks noGrp="1" noChangeArrowheads="1"/>
          </p:cNvSpPr>
          <p:nvPr>
            <p:ph type="ctrTitle"/>
          </p:nvPr>
        </p:nvSpPr>
        <p:spPr/>
        <p:txBody>
          <a:bodyPr/>
          <a:lstStyle/>
          <a:p>
            <a:pPr eaLnBrk="1" hangingPunct="1">
              <a:defRPr/>
            </a:pPr>
            <a:r>
              <a:rPr lang="en-US" dirty="0">
                <a:ea typeface="+mj-ea"/>
                <a:cs typeface="+mj-cs"/>
              </a:rPr>
              <a:t>Student Orientation</a:t>
            </a:r>
            <a:br>
              <a:rPr lang="en-US" dirty="0">
                <a:ea typeface="+mj-ea"/>
                <a:cs typeface="+mj-cs"/>
              </a:rPr>
            </a:br>
            <a:endParaRPr lang="en-US" dirty="0">
              <a:ea typeface="+mj-ea"/>
              <a:cs typeface="+mj-cs"/>
            </a:endParaRPr>
          </a:p>
        </p:txBody>
      </p:sp>
      <p:sp>
        <p:nvSpPr>
          <p:cNvPr id="5123" name="Rectangle 3">
            <a:extLst>
              <a:ext uri="{FF2B5EF4-FFF2-40B4-BE49-F238E27FC236}">
                <a16:creationId xmlns:a16="http://schemas.microsoft.com/office/drawing/2014/main" id="{AE7A2648-4D0B-8BB1-C300-C41A20360FAC}"/>
              </a:ext>
            </a:extLst>
          </p:cNvPr>
          <p:cNvSpPr>
            <a:spLocks noGrp="1" noChangeArrowheads="1"/>
          </p:cNvSpPr>
          <p:nvPr>
            <p:ph type="subTitle" idx="1"/>
          </p:nvPr>
        </p:nvSpPr>
        <p:spPr>
          <a:xfrm>
            <a:off x="1905000" y="3581400"/>
            <a:ext cx="6019800" cy="1905000"/>
          </a:xfrm>
        </p:spPr>
        <p:txBody>
          <a:bodyPr/>
          <a:lstStyle/>
          <a:p>
            <a:pPr algn="ctr" eaLnBrk="1" hangingPunct="1">
              <a:lnSpc>
                <a:spcPct val="90000"/>
              </a:lnSpc>
              <a:buFont typeface="Wingdings" pitchFamily="2" charset="2"/>
              <a:buNone/>
            </a:pPr>
            <a:r>
              <a:rPr lang="en-US" altLang="en-US" dirty="0"/>
              <a:t>Rotary Youth Leadership Award</a:t>
            </a:r>
          </a:p>
          <a:p>
            <a:pPr algn="ctr" eaLnBrk="1" hangingPunct="1">
              <a:lnSpc>
                <a:spcPct val="90000"/>
              </a:lnSpc>
              <a:buFont typeface="Wingdings" pitchFamily="2" charset="2"/>
              <a:buNone/>
            </a:pPr>
            <a:r>
              <a:rPr lang="en-US" altLang="en-US" sz="1800" b="1" dirty="0">
                <a:solidFill>
                  <a:schemeClr val="hlink"/>
                </a:solidFill>
              </a:rPr>
              <a:t>District 5300, Rotary International</a:t>
            </a:r>
          </a:p>
          <a:p>
            <a:pPr algn="ctr" eaLnBrk="1" hangingPunct="1">
              <a:lnSpc>
                <a:spcPct val="90000"/>
              </a:lnSpc>
              <a:buFont typeface="Wingdings" pitchFamily="2" charset="2"/>
              <a:buNone/>
            </a:pPr>
            <a:r>
              <a:rPr lang="en-US" altLang="en-US" dirty="0"/>
              <a:t>March 21-23, 2025</a:t>
            </a:r>
          </a:p>
          <a:p>
            <a:pPr algn="ctr" eaLnBrk="1" hangingPunct="1">
              <a:lnSpc>
                <a:spcPct val="90000"/>
              </a:lnSpc>
              <a:buFont typeface="Wingdings" pitchFamily="2" charset="2"/>
              <a:buNone/>
            </a:pPr>
            <a:r>
              <a:rPr lang="en-US" altLang="en-US" dirty="0"/>
              <a:t>Camp Cedar Crest</a:t>
            </a:r>
          </a:p>
          <a:p>
            <a:pPr algn="ctr" eaLnBrk="1" hangingPunct="1">
              <a:lnSpc>
                <a:spcPct val="90000"/>
              </a:lnSpc>
              <a:buFont typeface="Wingdings" pitchFamily="2" charset="2"/>
              <a:buNone/>
            </a:pPr>
            <a:r>
              <a:rPr lang="en-US" altLang="en-US" dirty="0"/>
              <a:t>Running Springs, CA</a:t>
            </a:r>
          </a:p>
        </p:txBody>
      </p:sp>
      <p:pic>
        <p:nvPicPr>
          <p:cNvPr id="10" name="Picture 9" descr="A yellow and black logo&#10;&#10;AI-generated content may be incorrect.">
            <a:extLst>
              <a:ext uri="{FF2B5EF4-FFF2-40B4-BE49-F238E27FC236}">
                <a16:creationId xmlns:a16="http://schemas.microsoft.com/office/drawing/2014/main" id="{5F84C535-2C2E-A718-4C0F-E0B54D262548}"/>
              </a:ext>
            </a:extLst>
          </p:cNvPr>
          <p:cNvPicPr>
            <a:picLocks noChangeAspect="1"/>
          </p:cNvPicPr>
          <p:nvPr/>
        </p:nvPicPr>
        <p:blipFill>
          <a:blip r:embed="rId2"/>
          <a:stretch>
            <a:fillRect/>
          </a:stretch>
        </p:blipFill>
        <p:spPr>
          <a:xfrm>
            <a:off x="4995553" y="899958"/>
            <a:ext cx="2895600" cy="70024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B6FA234-F350-90C5-DD9E-17B179FBA82A}"/>
              </a:ext>
            </a:extLst>
          </p:cNvPr>
          <p:cNvSpPr>
            <a:spLocks noGrp="1" noChangeArrowheads="1"/>
          </p:cNvSpPr>
          <p:nvPr>
            <p:ph type="title"/>
          </p:nvPr>
        </p:nvSpPr>
        <p:spPr/>
        <p:txBody>
          <a:bodyPr/>
          <a:lstStyle/>
          <a:p>
            <a:pPr eaLnBrk="1" hangingPunct="1">
              <a:defRPr/>
            </a:pPr>
            <a:r>
              <a:rPr lang="en-US">
                <a:ea typeface="+mj-ea"/>
                <a:cs typeface="+mj-cs"/>
              </a:rPr>
              <a:t>RYLA CHALLENGE</a:t>
            </a:r>
          </a:p>
        </p:txBody>
      </p:sp>
      <p:sp>
        <p:nvSpPr>
          <p:cNvPr id="16387" name="Rectangle 4">
            <a:extLst>
              <a:ext uri="{FF2B5EF4-FFF2-40B4-BE49-F238E27FC236}">
                <a16:creationId xmlns:a16="http://schemas.microsoft.com/office/drawing/2014/main" id="{A6797A50-BC54-CF5F-C395-B64DE2825743}"/>
              </a:ext>
            </a:extLst>
          </p:cNvPr>
          <p:cNvSpPr>
            <a:spLocks noGrp="1" noChangeArrowheads="1"/>
          </p:cNvSpPr>
          <p:nvPr>
            <p:ph type="body" sz="half" idx="1"/>
          </p:nvPr>
        </p:nvSpPr>
        <p:spPr/>
        <p:txBody>
          <a:bodyPr/>
          <a:lstStyle/>
          <a:p>
            <a:pPr eaLnBrk="1" hangingPunct="1">
              <a:lnSpc>
                <a:spcPct val="80000"/>
              </a:lnSpc>
              <a:buFont typeface="Wingdings" pitchFamily="2" charset="2"/>
              <a:buNone/>
            </a:pPr>
            <a:r>
              <a:rPr lang="en-US" altLang="en-US" sz="2000" b="1" i="1"/>
              <a:t>Objective</a:t>
            </a:r>
          </a:p>
          <a:p>
            <a:pPr eaLnBrk="1" hangingPunct="1">
              <a:lnSpc>
                <a:spcPct val="80000"/>
              </a:lnSpc>
              <a:buFont typeface="Wingdings" pitchFamily="2" charset="2"/>
              <a:buNone/>
            </a:pPr>
            <a:endParaRPr lang="en-US" altLang="en-US" sz="2000" b="1" i="1"/>
          </a:p>
          <a:p>
            <a:pPr eaLnBrk="1" hangingPunct="1">
              <a:lnSpc>
                <a:spcPct val="80000"/>
              </a:lnSpc>
            </a:pPr>
            <a:r>
              <a:rPr lang="en-US" altLang="en-US" sz="1600" b="1"/>
              <a:t>RYLA participants will be presented with a special challenge for the weekend</a:t>
            </a:r>
          </a:p>
          <a:p>
            <a:pPr eaLnBrk="1" hangingPunct="1">
              <a:lnSpc>
                <a:spcPct val="80000"/>
              </a:lnSpc>
            </a:pPr>
            <a:endParaRPr lang="en-US" altLang="en-US" sz="1600" b="1"/>
          </a:p>
          <a:p>
            <a:pPr eaLnBrk="1" hangingPunct="1">
              <a:lnSpc>
                <a:spcPct val="80000"/>
              </a:lnSpc>
            </a:pPr>
            <a:r>
              <a:rPr lang="en-US" altLang="en-US" sz="1600" b="1"/>
              <a:t>Each Participant has the opportunity to create his or her own response to the challenge</a:t>
            </a:r>
          </a:p>
          <a:p>
            <a:pPr eaLnBrk="1" hangingPunct="1">
              <a:lnSpc>
                <a:spcPct val="80000"/>
              </a:lnSpc>
            </a:pPr>
            <a:endParaRPr lang="en-US" altLang="en-US" sz="1600" b="1"/>
          </a:p>
          <a:p>
            <a:pPr eaLnBrk="1" hangingPunct="1">
              <a:lnSpc>
                <a:spcPct val="80000"/>
              </a:lnSpc>
            </a:pPr>
            <a:r>
              <a:rPr lang="en-US" altLang="en-US" sz="1600" b="1"/>
              <a:t>Each continent will select one participant who will be featured at the last Plenary Session on Sunday and have an opportunity to share their RYLA Challenge project.</a:t>
            </a:r>
          </a:p>
          <a:p>
            <a:pPr eaLnBrk="1" hangingPunct="1">
              <a:lnSpc>
                <a:spcPct val="80000"/>
              </a:lnSpc>
            </a:pPr>
            <a:endParaRPr lang="en-US" altLang="en-US" sz="1600" b="1"/>
          </a:p>
          <a:p>
            <a:pPr eaLnBrk="1" hangingPunct="1">
              <a:lnSpc>
                <a:spcPct val="80000"/>
              </a:lnSpc>
            </a:pPr>
            <a:r>
              <a:rPr lang="en-US" altLang="en-US" sz="1600" b="1"/>
              <a:t>Creativity counts!</a:t>
            </a:r>
          </a:p>
        </p:txBody>
      </p:sp>
      <p:pic>
        <p:nvPicPr>
          <p:cNvPr id="16389" name="Picture 7" descr="Image may contain: 4 people">
            <a:extLst>
              <a:ext uri="{FF2B5EF4-FFF2-40B4-BE49-F238E27FC236}">
                <a16:creationId xmlns:a16="http://schemas.microsoft.com/office/drawing/2014/main" id="{317CDB00-CCDF-2003-B9A6-DD915010862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70513" y="1981200"/>
            <a:ext cx="2725737" cy="4114800"/>
          </a:xfrm>
          <a:noFill/>
        </p:spPr>
      </p:pic>
      <p:pic>
        <p:nvPicPr>
          <p:cNvPr id="3" name="Picture 2" descr="A yellow and black logo&#10;&#10;AI-generated content may be incorrect.">
            <a:extLst>
              <a:ext uri="{FF2B5EF4-FFF2-40B4-BE49-F238E27FC236}">
                <a16:creationId xmlns:a16="http://schemas.microsoft.com/office/drawing/2014/main" id="{07B824A2-CB5D-132B-717D-C24E9BF36340}"/>
              </a:ext>
            </a:extLst>
          </p:cNvPr>
          <p:cNvPicPr>
            <a:picLocks noChangeAspect="1"/>
          </p:cNvPicPr>
          <p:nvPr/>
        </p:nvPicPr>
        <p:blipFill>
          <a:blip r:embed="rId3"/>
          <a:stretch>
            <a:fillRect/>
          </a:stretch>
        </p:blipFill>
        <p:spPr>
          <a:xfrm>
            <a:off x="5638800" y="214158"/>
            <a:ext cx="2895600" cy="7002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458DD04-E6CA-FDFE-70E4-387489E59677}"/>
              </a:ext>
            </a:extLst>
          </p:cNvPr>
          <p:cNvSpPr>
            <a:spLocks noGrp="1" noChangeArrowheads="1"/>
          </p:cNvSpPr>
          <p:nvPr>
            <p:ph type="title"/>
          </p:nvPr>
        </p:nvSpPr>
        <p:spPr>
          <a:xfrm>
            <a:off x="951679" y="131379"/>
            <a:ext cx="7158037" cy="1412875"/>
          </a:xfrm>
        </p:spPr>
        <p:txBody>
          <a:bodyPr/>
          <a:lstStyle/>
          <a:p>
            <a:pPr eaLnBrk="1" hangingPunct="1">
              <a:defRPr/>
            </a:pPr>
            <a:r>
              <a:rPr lang="en-US">
                <a:ea typeface="+mj-ea"/>
                <a:cs typeface="+mj-cs"/>
              </a:rPr>
              <a:t>WHAT TO BRING</a:t>
            </a:r>
          </a:p>
        </p:txBody>
      </p:sp>
      <p:sp>
        <p:nvSpPr>
          <p:cNvPr id="17411" name="Rectangle 3">
            <a:extLst>
              <a:ext uri="{FF2B5EF4-FFF2-40B4-BE49-F238E27FC236}">
                <a16:creationId xmlns:a16="http://schemas.microsoft.com/office/drawing/2014/main" id="{3BCDF592-2D62-8D90-A5B5-C2ED813107FE}"/>
              </a:ext>
            </a:extLst>
          </p:cNvPr>
          <p:cNvSpPr>
            <a:spLocks noGrp="1" noChangeArrowheads="1"/>
          </p:cNvSpPr>
          <p:nvPr>
            <p:ph type="body" idx="1"/>
          </p:nvPr>
        </p:nvSpPr>
        <p:spPr>
          <a:xfrm>
            <a:off x="228600" y="1752600"/>
            <a:ext cx="8382000" cy="4953000"/>
          </a:xfrm>
        </p:spPr>
        <p:txBody>
          <a:bodyPr/>
          <a:lstStyle/>
          <a:p>
            <a:pPr eaLnBrk="1" hangingPunct="1">
              <a:lnSpc>
                <a:spcPct val="80000"/>
              </a:lnSpc>
              <a:defRPr/>
            </a:pPr>
            <a:r>
              <a:rPr lang="en-US" altLang="zh-CN" sz="1800" dirty="0">
                <a:ea typeface="SimSun" panose="02010600030101010101" pitchFamily="2" charset="-122"/>
              </a:rPr>
              <a:t>Sleeping bag, pillow, toiletries, bath towel </a:t>
            </a:r>
          </a:p>
          <a:p>
            <a:pPr eaLnBrk="1" hangingPunct="1">
              <a:lnSpc>
                <a:spcPct val="80000"/>
              </a:lnSpc>
              <a:defRPr/>
            </a:pPr>
            <a:r>
              <a:rPr lang="en-US" altLang="zh-CN" sz="1800" dirty="0">
                <a:ea typeface="SimSun" panose="02010600030101010101" pitchFamily="2" charset="-122"/>
              </a:rPr>
              <a:t>A warm jacket, hat, gloves and rain gear</a:t>
            </a:r>
          </a:p>
          <a:p>
            <a:pPr eaLnBrk="1" hangingPunct="1">
              <a:lnSpc>
                <a:spcPct val="80000"/>
              </a:lnSpc>
              <a:defRPr/>
            </a:pPr>
            <a:r>
              <a:rPr lang="en-US" altLang="zh-CN" sz="1800" dirty="0">
                <a:ea typeface="SimSun" panose="02010600030101010101" pitchFamily="2" charset="-122"/>
              </a:rPr>
              <a:t>Your cell phone to be used for an alarm clock and flash light (you may bring an additional flashlight, lip balm, sunglasses, pen or pencil, day pack to carry your things.</a:t>
            </a:r>
          </a:p>
          <a:p>
            <a:pPr eaLnBrk="1" hangingPunct="1">
              <a:lnSpc>
                <a:spcPct val="80000"/>
              </a:lnSpc>
              <a:defRPr/>
            </a:pPr>
            <a:r>
              <a:rPr lang="en-US" altLang="zh-CN" sz="1800" dirty="0">
                <a:ea typeface="SimSun" panose="02010600030101010101" pitchFamily="2" charset="-122"/>
              </a:rPr>
              <a:t>Jeans or sweats, water resistant boots or shoes, warm sleepwear, long-sleeved shirts for sleepwear or to be worn under RYLA Sweatshirt.</a:t>
            </a:r>
          </a:p>
          <a:p>
            <a:pPr eaLnBrk="1" hangingPunct="1">
              <a:lnSpc>
                <a:spcPct val="80000"/>
              </a:lnSpc>
              <a:defRPr/>
            </a:pPr>
            <a:r>
              <a:rPr lang="en-US" altLang="zh-CN" sz="1800" dirty="0">
                <a:ea typeface="SimSun" panose="02010600030101010101" pitchFamily="2" charset="-122"/>
              </a:rPr>
              <a:t>Several pair of socks, flip flops or shower shoes. One RYLA sweatshirt will be given to you at camp wear warm tops underneath.</a:t>
            </a:r>
          </a:p>
          <a:p>
            <a:pPr eaLnBrk="1" hangingPunct="1">
              <a:lnSpc>
                <a:spcPct val="80000"/>
              </a:lnSpc>
              <a:defRPr/>
            </a:pPr>
            <a:r>
              <a:rPr lang="en-US" altLang="zh-CN" sz="1800" dirty="0">
                <a:ea typeface="SimSun" panose="02010600030101010101" pitchFamily="2" charset="-122"/>
              </a:rPr>
              <a:t>Do Not Over Pack – </a:t>
            </a:r>
            <a:r>
              <a:rPr lang="en-US" altLang="zh-CN" sz="1800" dirty="0">
                <a:solidFill>
                  <a:srgbClr val="FF0000"/>
                </a:solidFill>
                <a:ea typeface="SimSun" panose="02010600030101010101" pitchFamily="2" charset="-122"/>
              </a:rPr>
              <a:t>limited luggage space on the busses</a:t>
            </a:r>
            <a:r>
              <a:rPr lang="en-US" altLang="zh-CN" sz="1800" dirty="0">
                <a:ea typeface="SimSun" panose="02010600030101010101" pitchFamily="2" charset="-122"/>
              </a:rPr>
              <a:t>. </a:t>
            </a:r>
          </a:p>
          <a:p>
            <a:pPr eaLnBrk="1" hangingPunct="1">
              <a:lnSpc>
                <a:spcPct val="80000"/>
              </a:lnSpc>
              <a:defRPr/>
            </a:pPr>
            <a:r>
              <a:rPr lang="en-US" altLang="zh-CN" sz="1800" dirty="0">
                <a:ea typeface="SimSun" panose="02010600030101010101" pitchFamily="2" charset="-122"/>
              </a:rPr>
              <a:t>Pack (light) all of your gear in a duffel bag or other suitable luggage that you can carry a far distance.</a:t>
            </a:r>
          </a:p>
          <a:p>
            <a:pPr eaLnBrk="1" hangingPunct="1">
              <a:lnSpc>
                <a:spcPct val="80000"/>
              </a:lnSpc>
              <a:defRPr/>
            </a:pPr>
            <a:r>
              <a:rPr lang="en-US" altLang="zh-CN" sz="1800" b="1" dirty="0">
                <a:ea typeface="SimSun" panose="02010600030101010101" pitchFamily="2" charset="-122"/>
              </a:rPr>
              <a:t>Also, bring a few large </a:t>
            </a:r>
            <a:r>
              <a:rPr lang="en-US" altLang="zh-CN" sz="1800" b="1" dirty="0" err="1">
                <a:ea typeface="SimSun" panose="02010600030101010101" pitchFamily="2" charset="-122"/>
              </a:rPr>
              <a:t>labled</a:t>
            </a:r>
            <a:r>
              <a:rPr lang="en-US" altLang="zh-CN" sz="1800" b="1" dirty="0">
                <a:ea typeface="SimSun" panose="02010600030101010101" pitchFamily="2" charset="-122"/>
              </a:rPr>
              <a:t> trash bags </a:t>
            </a:r>
            <a:r>
              <a:rPr lang="en-US" altLang="zh-CN" sz="1800" dirty="0">
                <a:ea typeface="SimSun" panose="02010600030101010101" pitchFamily="2" charset="-122"/>
              </a:rPr>
              <a:t>in</a:t>
            </a:r>
            <a:r>
              <a:rPr lang="en-US" altLang="zh-CN" sz="1800" b="1" dirty="0">
                <a:ea typeface="SimSun" panose="02010600030101010101" pitchFamily="2" charset="-122"/>
              </a:rPr>
              <a:t> </a:t>
            </a:r>
            <a:r>
              <a:rPr lang="en-US" altLang="zh-CN" sz="1800" dirty="0">
                <a:ea typeface="SimSun" panose="02010600030101010101" pitchFamily="2" charset="-122"/>
              </a:rPr>
              <a:t>which you can place your luggage, sleeping bag, pillow etc... in case of rain or snow.  Write your name with a water-proof marker or other markings.</a:t>
            </a:r>
          </a:p>
          <a:p>
            <a:pPr eaLnBrk="1" hangingPunct="1">
              <a:lnSpc>
                <a:spcPct val="80000"/>
              </a:lnSpc>
              <a:defRPr/>
            </a:pPr>
            <a:r>
              <a:rPr lang="en-US" altLang="zh-CN" sz="1800" dirty="0">
                <a:ea typeface="SimSun" panose="02010600030101010101" pitchFamily="2" charset="-122"/>
              </a:rPr>
              <a:t>Cell phones – to check in with family morning and evening only, for alarm clock and camera use</a:t>
            </a:r>
          </a:p>
          <a:p>
            <a:pPr eaLnBrk="1" hangingPunct="1">
              <a:lnSpc>
                <a:spcPct val="80000"/>
              </a:lnSpc>
              <a:defRPr/>
            </a:pPr>
            <a:r>
              <a:rPr lang="en-US" altLang="zh-CN" sz="1800" dirty="0">
                <a:solidFill>
                  <a:srgbClr val="FF0000"/>
                </a:solidFill>
                <a:ea typeface="SimSun" panose="02010600030101010101" pitchFamily="2" charset="-122"/>
              </a:rPr>
              <a:t>Meds</a:t>
            </a:r>
            <a:r>
              <a:rPr lang="en-US" altLang="zh-CN" sz="1800" dirty="0">
                <a:ea typeface="SimSun" panose="02010600030101010101" pitchFamily="2" charset="-122"/>
              </a:rPr>
              <a:t> should be in </a:t>
            </a:r>
            <a:r>
              <a:rPr lang="en-US" altLang="zh-CN" sz="1800" b="1" dirty="0">
                <a:ea typeface="SimSun" panose="02010600030101010101" pitchFamily="2" charset="-122"/>
              </a:rPr>
              <a:t>original container </a:t>
            </a:r>
            <a:r>
              <a:rPr lang="en-US" altLang="zh-CN" sz="1800" dirty="0">
                <a:ea typeface="SimSun" panose="02010600030101010101" pitchFamily="2" charset="-122"/>
              </a:rPr>
              <a:t>placed in a </a:t>
            </a:r>
            <a:r>
              <a:rPr lang="en-US" altLang="zh-CN" sz="1800" dirty="0" err="1">
                <a:ea typeface="SimSun" panose="02010600030101010101" pitchFamily="2" charset="-122"/>
              </a:rPr>
              <a:t>ziplock</a:t>
            </a:r>
            <a:r>
              <a:rPr lang="en-US" altLang="zh-CN" sz="1800" dirty="0">
                <a:ea typeface="SimSun" panose="02010600030101010101" pitchFamily="2" charset="-122"/>
              </a:rPr>
              <a:t> back with name on it. </a:t>
            </a:r>
            <a:r>
              <a:rPr lang="en-US" altLang="zh-CN" sz="1800" dirty="0">
                <a:solidFill>
                  <a:srgbClr val="FF0000"/>
                </a:solidFill>
                <a:ea typeface="SimSun" panose="02010600030101010101" pitchFamily="2" charset="-122"/>
              </a:rPr>
              <a:t>Meds</a:t>
            </a:r>
            <a:r>
              <a:rPr lang="en-US" altLang="zh-CN" sz="1800" dirty="0">
                <a:ea typeface="SimSun" panose="02010600030101010101" pitchFamily="2" charset="-122"/>
              </a:rPr>
              <a:t> to be turned over to Facilitator prior to boarding the bus.</a:t>
            </a:r>
          </a:p>
          <a:p>
            <a:pPr eaLnBrk="1" hangingPunct="1">
              <a:lnSpc>
                <a:spcPct val="80000"/>
              </a:lnSpc>
              <a:defRPr/>
            </a:pPr>
            <a:r>
              <a:rPr lang="en-US" altLang="zh-CN" sz="1800" dirty="0">
                <a:solidFill>
                  <a:schemeClr val="accent1"/>
                </a:solidFill>
                <a:ea typeface="SimSun" panose="02010600030101010101" pitchFamily="2" charset="-122"/>
              </a:rPr>
              <a:t>A sense of humor and a great attitude!!</a:t>
            </a:r>
          </a:p>
          <a:p>
            <a:pPr marL="0" indent="0" eaLnBrk="1" hangingPunct="1">
              <a:lnSpc>
                <a:spcPct val="80000"/>
              </a:lnSpc>
              <a:buFont typeface="Wingdings" pitchFamily="2" charset="2"/>
              <a:buNone/>
              <a:defRPr/>
            </a:pPr>
            <a:endParaRPr lang="en-US" altLang="zh-CN" sz="1800" dirty="0">
              <a:solidFill>
                <a:schemeClr val="accent1"/>
              </a:solidFill>
              <a:ea typeface="SimSun" panose="02010600030101010101" pitchFamily="2" charset="-122"/>
            </a:endParaRPr>
          </a:p>
          <a:p>
            <a:pPr eaLnBrk="1" hangingPunct="1">
              <a:lnSpc>
                <a:spcPct val="80000"/>
              </a:lnSpc>
              <a:defRPr/>
            </a:pPr>
            <a:endParaRPr lang="en-US" altLang="en-US" sz="2000" dirty="0"/>
          </a:p>
          <a:p>
            <a:pPr eaLnBrk="1" hangingPunct="1">
              <a:lnSpc>
                <a:spcPct val="80000"/>
              </a:lnSpc>
              <a:defRPr/>
            </a:pPr>
            <a:endParaRPr lang="en-US" altLang="en-US" sz="2000" dirty="0"/>
          </a:p>
        </p:txBody>
      </p:sp>
      <p:pic>
        <p:nvPicPr>
          <p:cNvPr id="3" name="Picture 2" descr="A yellow and black logo&#10;&#10;AI-generated content may be incorrect.">
            <a:extLst>
              <a:ext uri="{FF2B5EF4-FFF2-40B4-BE49-F238E27FC236}">
                <a16:creationId xmlns:a16="http://schemas.microsoft.com/office/drawing/2014/main" id="{1FC8DD25-AB21-3DE1-D88D-42D9D6F537EE}"/>
              </a:ext>
            </a:extLst>
          </p:cNvPr>
          <p:cNvPicPr>
            <a:picLocks noChangeAspect="1"/>
          </p:cNvPicPr>
          <p:nvPr/>
        </p:nvPicPr>
        <p:blipFill>
          <a:blip r:embed="rId2"/>
          <a:stretch>
            <a:fillRect/>
          </a:stretch>
        </p:blipFill>
        <p:spPr>
          <a:xfrm>
            <a:off x="5562600" y="189016"/>
            <a:ext cx="2895600" cy="7002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A81383C7-9F87-288F-8135-26873CEA4DC5}"/>
              </a:ext>
            </a:extLst>
          </p:cNvPr>
          <p:cNvSpPr>
            <a:spLocks noGrp="1" noChangeArrowheads="1"/>
          </p:cNvSpPr>
          <p:nvPr>
            <p:ph type="title"/>
          </p:nvPr>
        </p:nvSpPr>
        <p:spPr>
          <a:xfrm>
            <a:off x="931863" y="96838"/>
            <a:ext cx="7158037" cy="1198562"/>
          </a:xfrm>
        </p:spPr>
        <p:txBody>
          <a:bodyPr/>
          <a:lstStyle/>
          <a:p>
            <a:pPr eaLnBrk="1" hangingPunct="1">
              <a:defRPr/>
            </a:pPr>
            <a:r>
              <a:rPr lang="en-US" dirty="0">
                <a:ea typeface="+mj-ea"/>
                <a:cs typeface="+mj-cs"/>
              </a:rPr>
              <a:t>WHAT </a:t>
            </a:r>
            <a:r>
              <a:rPr lang="en-US" u="sng" dirty="0">
                <a:ea typeface="+mj-ea"/>
                <a:cs typeface="+mj-cs"/>
              </a:rPr>
              <a:t>NOT</a:t>
            </a:r>
            <a:r>
              <a:rPr lang="en-US" dirty="0">
                <a:ea typeface="+mj-ea"/>
                <a:cs typeface="+mj-cs"/>
              </a:rPr>
              <a:t> TO BRING</a:t>
            </a:r>
          </a:p>
        </p:txBody>
      </p:sp>
      <p:sp>
        <p:nvSpPr>
          <p:cNvPr id="18435" name="Rectangle 3">
            <a:extLst>
              <a:ext uri="{FF2B5EF4-FFF2-40B4-BE49-F238E27FC236}">
                <a16:creationId xmlns:a16="http://schemas.microsoft.com/office/drawing/2014/main" id="{34420FE8-6F05-D432-6A1C-F01126B06838}"/>
              </a:ext>
            </a:extLst>
          </p:cNvPr>
          <p:cNvSpPr>
            <a:spLocks noGrp="1" noChangeArrowheads="1"/>
          </p:cNvSpPr>
          <p:nvPr>
            <p:ph type="body" idx="1"/>
          </p:nvPr>
        </p:nvSpPr>
        <p:spPr>
          <a:xfrm>
            <a:off x="949325" y="1447800"/>
            <a:ext cx="7661275" cy="4953000"/>
          </a:xfrm>
        </p:spPr>
        <p:txBody>
          <a:bodyPr/>
          <a:lstStyle/>
          <a:p>
            <a:pPr eaLnBrk="1" hangingPunct="1"/>
            <a:r>
              <a:rPr lang="en-US" altLang="zh-CN" sz="2000" dirty="0">
                <a:ea typeface="SimSun" panose="02010600030101010101" pitchFamily="2" charset="-122"/>
              </a:rPr>
              <a:t>Weapons of any kind</a:t>
            </a:r>
          </a:p>
          <a:p>
            <a:pPr eaLnBrk="1" hangingPunct="1"/>
            <a:r>
              <a:rPr lang="en-US" altLang="zh-CN" sz="2000" dirty="0">
                <a:ea typeface="SimSun" panose="02010600030101010101" pitchFamily="2" charset="-122"/>
              </a:rPr>
              <a:t>Alcohol or illegal drugs </a:t>
            </a:r>
          </a:p>
          <a:p>
            <a:pPr eaLnBrk="1" hangingPunct="1"/>
            <a:r>
              <a:rPr lang="en-US" altLang="zh-CN" sz="2000" dirty="0">
                <a:ea typeface="SimSun" panose="02010600030101010101" pitchFamily="2" charset="-122"/>
              </a:rPr>
              <a:t>Valuables of any kind</a:t>
            </a:r>
          </a:p>
          <a:p>
            <a:pPr eaLnBrk="1" hangingPunct="1"/>
            <a:r>
              <a:rPr lang="en-US" altLang="zh-CN" sz="2000" dirty="0">
                <a:ea typeface="SimSun" panose="02010600030101010101" pitchFamily="2" charset="-122"/>
              </a:rPr>
              <a:t>Cigarettes, electronic cigarettes, matches or lighters</a:t>
            </a:r>
          </a:p>
          <a:p>
            <a:pPr eaLnBrk="1" hangingPunct="1"/>
            <a:r>
              <a:rPr lang="en-US" altLang="zh-CN" sz="2000" dirty="0">
                <a:ea typeface="SimSun" panose="02010600030101010101" pitchFamily="2" charset="-122"/>
              </a:rPr>
              <a:t>Laptops, tablet computers, etc.</a:t>
            </a:r>
          </a:p>
          <a:p>
            <a:pPr eaLnBrk="1" hangingPunct="1"/>
            <a:r>
              <a:rPr lang="en-US" altLang="zh-CN" sz="2000" dirty="0">
                <a:ea typeface="SimSun" panose="02010600030101010101" pitchFamily="2" charset="-122"/>
              </a:rPr>
              <a:t>Formal attire</a:t>
            </a:r>
          </a:p>
          <a:p>
            <a:pPr eaLnBrk="1" hangingPunct="1"/>
            <a:r>
              <a:rPr lang="en-US" altLang="zh-CN" sz="2000" dirty="0">
                <a:ea typeface="SimSun" panose="02010600030101010101" pitchFamily="2" charset="-122"/>
              </a:rPr>
              <a:t>You do not need money</a:t>
            </a:r>
          </a:p>
          <a:p>
            <a:pPr eaLnBrk="1" hangingPunct="1"/>
            <a:r>
              <a:rPr lang="en-US" altLang="zh-CN" sz="2000" dirty="0">
                <a:ea typeface="SimSun" panose="02010600030101010101" pitchFamily="2" charset="-122"/>
              </a:rPr>
              <a:t>Swim clothes</a:t>
            </a:r>
          </a:p>
          <a:p>
            <a:pPr eaLnBrk="1" hangingPunct="1"/>
            <a:r>
              <a:rPr lang="en-US" altLang="zh-CN" sz="2000" dirty="0">
                <a:ea typeface="SimSun" panose="02010600030101010101" pitchFamily="2" charset="-122"/>
              </a:rPr>
              <a:t>School work – there is no time to complete it!</a:t>
            </a:r>
          </a:p>
          <a:p>
            <a:pPr eaLnBrk="1" hangingPunct="1"/>
            <a:r>
              <a:rPr lang="en-US" altLang="zh-CN" sz="2000" dirty="0">
                <a:ea typeface="SimSun" panose="02010600030101010101" pitchFamily="2" charset="-122"/>
              </a:rPr>
              <a:t>Cell Phones- no incoming or outgoing calls during the day, no social Media or texting (we will take your phone for the weekend) hone may be used to take photos or to complete the RYLA Challenge.</a:t>
            </a:r>
          </a:p>
        </p:txBody>
      </p:sp>
      <p:pic>
        <p:nvPicPr>
          <p:cNvPr id="4" name="Picture 3" descr="A yellow and black logo&#10;&#10;AI-generated content may be incorrect.">
            <a:extLst>
              <a:ext uri="{FF2B5EF4-FFF2-40B4-BE49-F238E27FC236}">
                <a16:creationId xmlns:a16="http://schemas.microsoft.com/office/drawing/2014/main" id="{82E309CA-16E9-D67A-13B5-F51D71FA757E}"/>
              </a:ext>
            </a:extLst>
          </p:cNvPr>
          <p:cNvPicPr>
            <a:picLocks noChangeAspect="1"/>
          </p:cNvPicPr>
          <p:nvPr/>
        </p:nvPicPr>
        <p:blipFill>
          <a:blip r:embed="rId2"/>
          <a:stretch>
            <a:fillRect/>
          </a:stretch>
        </p:blipFill>
        <p:spPr>
          <a:xfrm>
            <a:off x="5724896" y="5883636"/>
            <a:ext cx="2895600" cy="7002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827C72A6-75B4-36D7-324F-89AD2120D4C5}"/>
              </a:ext>
            </a:extLst>
          </p:cNvPr>
          <p:cNvSpPr>
            <a:spLocks noGrp="1" noChangeArrowheads="1"/>
          </p:cNvSpPr>
          <p:nvPr>
            <p:ph type="title"/>
          </p:nvPr>
        </p:nvSpPr>
        <p:spPr/>
        <p:txBody>
          <a:bodyPr/>
          <a:lstStyle/>
          <a:p>
            <a:pPr eaLnBrk="1" hangingPunct="1">
              <a:defRPr/>
            </a:pPr>
            <a:r>
              <a:rPr lang="en-US">
                <a:ea typeface="+mj-ea"/>
                <a:cs typeface="+mj-cs"/>
              </a:rPr>
              <a:t>YOUTH PROTECTION</a:t>
            </a:r>
          </a:p>
        </p:txBody>
      </p:sp>
      <p:sp>
        <p:nvSpPr>
          <p:cNvPr id="123907" name="Rectangle 3">
            <a:extLst>
              <a:ext uri="{FF2B5EF4-FFF2-40B4-BE49-F238E27FC236}">
                <a16:creationId xmlns:a16="http://schemas.microsoft.com/office/drawing/2014/main" id="{0D8D9156-B70D-A77E-10E2-805BEA334449}"/>
              </a:ext>
            </a:extLst>
          </p:cNvPr>
          <p:cNvSpPr>
            <a:spLocks noGrp="1" noChangeArrowheads="1"/>
          </p:cNvSpPr>
          <p:nvPr>
            <p:ph type="body" idx="1"/>
          </p:nvPr>
        </p:nvSpPr>
        <p:spPr/>
        <p:txBody>
          <a:bodyPr/>
          <a:lstStyle/>
          <a:p>
            <a:pPr eaLnBrk="1" hangingPunct="1">
              <a:lnSpc>
                <a:spcPct val="80000"/>
              </a:lnSpc>
              <a:buFont typeface="Wingdings" charset="0"/>
              <a:buChar char="n"/>
              <a:defRPr/>
            </a:pPr>
            <a:r>
              <a:rPr lang="en-US" sz="2800" dirty="0">
                <a:ea typeface="+mn-ea"/>
                <a:cs typeface="+mn-cs"/>
              </a:rPr>
              <a:t>District 5300 is committed to creating and maintaining the safest possible environment for all participants.</a:t>
            </a:r>
          </a:p>
          <a:p>
            <a:pPr eaLnBrk="1" hangingPunct="1">
              <a:lnSpc>
                <a:spcPct val="80000"/>
              </a:lnSpc>
              <a:buFont typeface="Wingdings" charset="0"/>
              <a:buChar char="n"/>
              <a:defRPr/>
            </a:pPr>
            <a:endParaRPr lang="en-US" sz="2800" dirty="0">
              <a:ea typeface="+mn-ea"/>
              <a:cs typeface="+mn-cs"/>
            </a:endParaRPr>
          </a:p>
          <a:p>
            <a:pPr eaLnBrk="1" hangingPunct="1">
              <a:lnSpc>
                <a:spcPct val="80000"/>
              </a:lnSpc>
              <a:buFont typeface="Wingdings" charset="0"/>
              <a:buChar char="n"/>
              <a:defRPr/>
            </a:pPr>
            <a:r>
              <a:rPr lang="en-US" sz="2800" dirty="0">
                <a:ea typeface="+mn-ea"/>
                <a:cs typeface="+mn-cs"/>
              </a:rPr>
              <a:t>Procedures have been created to safeguard both our youth and adult members.  </a:t>
            </a:r>
          </a:p>
          <a:p>
            <a:pPr eaLnBrk="1" hangingPunct="1">
              <a:lnSpc>
                <a:spcPct val="80000"/>
              </a:lnSpc>
              <a:buFont typeface="Wingdings" charset="0"/>
              <a:buChar char="n"/>
              <a:defRPr/>
            </a:pPr>
            <a:endParaRPr lang="en-US" sz="2800" dirty="0">
              <a:ea typeface="+mn-ea"/>
              <a:cs typeface="+mn-cs"/>
            </a:endParaRPr>
          </a:p>
          <a:p>
            <a:pPr eaLnBrk="1" hangingPunct="1">
              <a:lnSpc>
                <a:spcPct val="80000"/>
              </a:lnSpc>
              <a:buFont typeface="Wingdings" charset="0"/>
              <a:buChar char="n"/>
              <a:defRPr/>
            </a:pPr>
            <a:r>
              <a:rPr lang="en-US" sz="2800" dirty="0">
                <a:ea typeface="+mn-ea"/>
                <a:cs typeface="+mn-cs"/>
              </a:rPr>
              <a:t>All Rotarians at RYLA have gone through Youth Protection Training and a Background Check. (details on website)</a:t>
            </a:r>
          </a:p>
        </p:txBody>
      </p:sp>
      <p:pic>
        <p:nvPicPr>
          <p:cNvPr id="3" name="Picture 2" descr="A yellow and black logo&#10;&#10;AI-generated content may be incorrect.">
            <a:extLst>
              <a:ext uri="{FF2B5EF4-FFF2-40B4-BE49-F238E27FC236}">
                <a16:creationId xmlns:a16="http://schemas.microsoft.com/office/drawing/2014/main" id="{F8D7BB4F-88E8-889F-D0DC-C3E5B8D9B249}"/>
              </a:ext>
            </a:extLst>
          </p:cNvPr>
          <p:cNvPicPr>
            <a:picLocks noChangeAspect="1"/>
          </p:cNvPicPr>
          <p:nvPr/>
        </p:nvPicPr>
        <p:blipFill>
          <a:blip r:embed="rId2"/>
          <a:stretch>
            <a:fillRect/>
          </a:stretch>
        </p:blipFill>
        <p:spPr>
          <a:xfrm>
            <a:off x="5867400" y="5851411"/>
            <a:ext cx="2895600" cy="7002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7E6D8EA7-7313-29FE-FC83-239868D6156F}"/>
              </a:ext>
            </a:extLst>
          </p:cNvPr>
          <p:cNvSpPr>
            <a:spLocks noGrp="1" noChangeArrowheads="1"/>
          </p:cNvSpPr>
          <p:nvPr>
            <p:ph type="title"/>
          </p:nvPr>
        </p:nvSpPr>
        <p:spPr>
          <a:xfrm>
            <a:off x="1143000" y="152400"/>
            <a:ext cx="7175500" cy="1814513"/>
          </a:xfrm>
        </p:spPr>
        <p:txBody>
          <a:bodyPr/>
          <a:lstStyle/>
          <a:p>
            <a:pPr eaLnBrk="1" hangingPunct="1">
              <a:defRPr/>
            </a:pPr>
            <a:r>
              <a:rPr lang="en-US" dirty="0">
                <a:ea typeface="+mj-ea"/>
                <a:cs typeface="+mj-cs"/>
              </a:rPr>
              <a:t>RYLA 2025</a:t>
            </a:r>
            <a:br>
              <a:rPr lang="en-US" dirty="0">
                <a:ea typeface="+mj-ea"/>
                <a:cs typeface="+mj-cs"/>
              </a:rPr>
            </a:br>
            <a:endParaRPr lang="en-US" dirty="0">
              <a:ea typeface="+mj-ea"/>
              <a:cs typeface="+mj-cs"/>
            </a:endParaRPr>
          </a:p>
        </p:txBody>
      </p:sp>
      <p:sp>
        <p:nvSpPr>
          <p:cNvPr id="156675" name="Rectangle 3">
            <a:extLst>
              <a:ext uri="{FF2B5EF4-FFF2-40B4-BE49-F238E27FC236}">
                <a16:creationId xmlns:a16="http://schemas.microsoft.com/office/drawing/2014/main" id="{02AFB121-6CB5-F1DB-9BC1-A95D1D7C4391}"/>
              </a:ext>
            </a:extLst>
          </p:cNvPr>
          <p:cNvSpPr>
            <a:spLocks noGrp="1" noChangeArrowheads="1"/>
          </p:cNvSpPr>
          <p:nvPr>
            <p:ph type="body" sz="half" idx="1"/>
          </p:nvPr>
        </p:nvSpPr>
        <p:spPr>
          <a:xfrm>
            <a:off x="762000" y="1600200"/>
            <a:ext cx="3941763" cy="4495800"/>
          </a:xfrm>
        </p:spPr>
        <p:txBody>
          <a:bodyPr/>
          <a:lstStyle/>
          <a:p>
            <a:pPr algn="ctr" eaLnBrk="1" hangingPunct="1">
              <a:lnSpc>
                <a:spcPct val="80000"/>
              </a:lnSpc>
              <a:buFont typeface="Wingdings" charset="0"/>
              <a:buNone/>
              <a:defRPr/>
            </a:pPr>
            <a:r>
              <a:rPr lang="en-US" sz="5400" i="1" dirty="0">
                <a:ea typeface="+mn-ea"/>
                <a:cs typeface="+mn-cs"/>
              </a:rPr>
              <a:t>Questions?</a:t>
            </a:r>
          </a:p>
          <a:p>
            <a:pPr algn="ctr" eaLnBrk="1" hangingPunct="1">
              <a:lnSpc>
                <a:spcPct val="80000"/>
              </a:lnSpc>
              <a:buFont typeface="Wingdings" charset="0"/>
              <a:buNone/>
              <a:defRPr/>
            </a:pPr>
            <a:r>
              <a:rPr lang="en-US" sz="3200" i="1" dirty="0">
                <a:solidFill>
                  <a:schemeClr val="accent1"/>
                </a:solidFill>
                <a:ea typeface="+mn-ea"/>
                <a:cs typeface="+mn-cs"/>
              </a:rPr>
              <a:t>See </a:t>
            </a:r>
            <a:r>
              <a:rPr lang="en-US" sz="3200" i="1" u="sng" dirty="0">
                <a:solidFill>
                  <a:schemeClr val="accent1"/>
                </a:solidFill>
                <a:ea typeface="+mn-ea"/>
                <a:cs typeface="+mn-cs"/>
              </a:rPr>
              <a:t>you</a:t>
            </a:r>
            <a:r>
              <a:rPr lang="en-US" sz="3200" i="1" dirty="0">
                <a:solidFill>
                  <a:schemeClr val="accent1"/>
                </a:solidFill>
                <a:ea typeface="+mn-ea"/>
                <a:cs typeface="+mn-cs"/>
              </a:rPr>
              <a:t> at RYLA</a:t>
            </a:r>
          </a:p>
          <a:p>
            <a:pPr algn="ctr" eaLnBrk="1" hangingPunct="1">
              <a:lnSpc>
                <a:spcPct val="80000"/>
              </a:lnSpc>
              <a:buFont typeface="Wingdings" charset="0"/>
              <a:buNone/>
              <a:defRPr/>
            </a:pPr>
            <a:r>
              <a:rPr lang="en-US" sz="3200" i="1" dirty="0">
                <a:solidFill>
                  <a:schemeClr val="accent1"/>
                </a:solidFill>
                <a:ea typeface="+mn-ea"/>
                <a:cs typeface="+mn-cs"/>
              </a:rPr>
              <a:t>on </a:t>
            </a:r>
            <a:r>
              <a:rPr lang="en-US" sz="3200" i="1">
                <a:solidFill>
                  <a:schemeClr val="accent1"/>
                </a:solidFill>
                <a:ea typeface="+mn-ea"/>
                <a:cs typeface="+mn-cs"/>
              </a:rPr>
              <a:t>March 21st!</a:t>
            </a:r>
            <a:endParaRPr lang="en-US" sz="3200" i="1" dirty="0">
              <a:solidFill>
                <a:schemeClr val="accent1"/>
              </a:solidFill>
              <a:ea typeface="+mn-ea"/>
              <a:cs typeface="+mn-cs"/>
            </a:endParaRPr>
          </a:p>
        </p:txBody>
      </p:sp>
      <p:pic>
        <p:nvPicPr>
          <p:cNvPr id="20485" name="Picture 1" descr="group-1024x549.jpg">
            <a:extLst>
              <a:ext uri="{FF2B5EF4-FFF2-40B4-BE49-F238E27FC236}">
                <a16:creationId xmlns:a16="http://schemas.microsoft.com/office/drawing/2014/main" id="{569CC8CA-DAEB-8B1C-4994-0512957721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0"/>
            <a:ext cx="5257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2">
            <a:extLst>
              <a:ext uri="{FF2B5EF4-FFF2-40B4-BE49-F238E27FC236}">
                <a16:creationId xmlns:a16="http://schemas.microsoft.com/office/drawing/2014/main" id="{A5971957-8F25-C126-8096-C9E676C609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600200"/>
            <a:ext cx="3754438" cy="3657600"/>
          </a:xfrm>
        </p:spPr>
      </p:pic>
      <p:pic>
        <p:nvPicPr>
          <p:cNvPr id="3" name="Picture 2" descr="A yellow and black logo&#10;&#10;AI-generated content may be incorrect.">
            <a:extLst>
              <a:ext uri="{FF2B5EF4-FFF2-40B4-BE49-F238E27FC236}">
                <a16:creationId xmlns:a16="http://schemas.microsoft.com/office/drawing/2014/main" id="{ADD6CA4E-59A0-C61B-1682-ADF1433FF327}"/>
              </a:ext>
            </a:extLst>
          </p:cNvPr>
          <p:cNvPicPr>
            <a:picLocks noChangeAspect="1"/>
          </p:cNvPicPr>
          <p:nvPr/>
        </p:nvPicPr>
        <p:blipFill>
          <a:blip r:embed="rId4"/>
          <a:stretch>
            <a:fillRect/>
          </a:stretch>
        </p:blipFill>
        <p:spPr>
          <a:xfrm>
            <a:off x="5562600" y="152400"/>
            <a:ext cx="2895600" cy="700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6BAA210-3380-CB1D-84F9-3047DD148451}"/>
              </a:ext>
            </a:extLst>
          </p:cNvPr>
          <p:cNvSpPr>
            <a:spLocks noGrp="1" noChangeArrowheads="1"/>
          </p:cNvSpPr>
          <p:nvPr>
            <p:ph type="title"/>
          </p:nvPr>
        </p:nvSpPr>
        <p:spPr/>
        <p:txBody>
          <a:bodyPr/>
          <a:lstStyle/>
          <a:p>
            <a:pPr eaLnBrk="1" hangingPunct="1">
              <a:defRPr/>
            </a:pPr>
            <a:r>
              <a:rPr lang="en-US">
                <a:ea typeface="+mj-ea"/>
                <a:cs typeface="+mj-cs"/>
              </a:rPr>
              <a:t>AGENDA</a:t>
            </a:r>
          </a:p>
        </p:txBody>
      </p:sp>
      <p:sp>
        <p:nvSpPr>
          <p:cNvPr id="88067" name="Rectangle 3">
            <a:extLst>
              <a:ext uri="{FF2B5EF4-FFF2-40B4-BE49-F238E27FC236}">
                <a16:creationId xmlns:a16="http://schemas.microsoft.com/office/drawing/2014/main" id="{BF7C707F-65C8-3A38-1046-AF28DB920ECF}"/>
              </a:ext>
            </a:extLst>
          </p:cNvPr>
          <p:cNvSpPr>
            <a:spLocks noGrp="1" noChangeArrowheads="1"/>
          </p:cNvSpPr>
          <p:nvPr>
            <p:ph type="body" idx="1"/>
          </p:nvPr>
        </p:nvSpPr>
        <p:spPr/>
        <p:txBody>
          <a:bodyPr/>
          <a:lstStyle/>
          <a:p>
            <a:pPr eaLnBrk="1" hangingPunct="1">
              <a:buFont typeface="Wingdings" charset="0"/>
              <a:buChar char="n"/>
              <a:defRPr/>
            </a:pPr>
            <a:r>
              <a:rPr lang="en-US">
                <a:ea typeface="+mn-ea"/>
                <a:cs typeface="+mn-cs"/>
              </a:rPr>
              <a:t>Welcome Students &amp; Parents</a:t>
            </a:r>
          </a:p>
          <a:p>
            <a:pPr eaLnBrk="1" hangingPunct="1">
              <a:buFont typeface="Wingdings" charset="0"/>
              <a:buChar char="n"/>
              <a:defRPr/>
            </a:pPr>
            <a:r>
              <a:rPr lang="en-US">
                <a:ea typeface="+mn-ea"/>
                <a:cs typeface="+mn-cs"/>
              </a:rPr>
              <a:t>Introductions of Rotarians</a:t>
            </a:r>
          </a:p>
          <a:p>
            <a:pPr eaLnBrk="1" hangingPunct="1">
              <a:buFont typeface="Wingdings" charset="0"/>
              <a:buChar char="n"/>
              <a:defRPr/>
            </a:pPr>
            <a:r>
              <a:rPr lang="en-US">
                <a:ea typeface="+mn-ea"/>
                <a:cs typeface="+mn-cs"/>
              </a:rPr>
              <a:t>Goals of RYLA</a:t>
            </a:r>
          </a:p>
          <a:p>
            <a:pPr eaLnBrk="1" hangingPunct="1">
              <a:buFont typeface="Wingdings" charset="0"/>
              <a:buChar char="n"/>
              <a:defRPr/>
            </a:pPr>
            <a:r>
              <a:rPr lang="en-US">
                <a:ea typeface="+mn-ea"/>
                <a:cs typeface="+mn-cs"/>
              </a:rPr>
              <a:t>What to Expect</a:t>
            </a:r>
          </a:p>
          <a:p>
            <a:pPr eaLnBrk="1" hangingPunct="1">
              <a:buFont typeface="Wingdings" charset="0"/>
              <a:buChar char="n"/>
              <a:defRPr/>
            </a:pPr>
            <a:r>
              <a:rPr lang="en-US">
                <a:ea typeface="+mn-ea"/>
                <a:cs typeface="+mn-cs"/>
              </a:rPr>
              <a:t>What to Bring to RYLA</a:t>
            </a:r>
          </a:p>
          <a:p>
            <a:pPr eaLnBrk="1" hangingPunct="1">
              <a:buFont typeface="Wingdings" charset="0"/>
              <a:buChar char="n"/>
              <a:defRPr/>
            </a:pPr>
            <a:r>
              <a:rPr lang="en-US">
                <a:ea typeface="+mn-ea"/>
                <a:cs typeface="+mn-cs"/>
              </a:rPr>
              <a:t>What Not to Bring to RYLA</a:t>
            </a:r>
          </a:p>
          <a:p>
            <a:pPr eaLnBrk="1" hangingPunct="1">
              <a:buFont typeface="Wingdings" charset="0"/>
              <a:buChar char="n"/>
              <a:defRPr/>
            </a:pPr>
            <a:r>
              <a:rPr lang="en-US">
                <a:ea typeface="+mn-ea"/>
                <a:cs typeface="+mn-cs"/>
              </a:rPr>
              <a:t>Q&amp;A</a:t>
            </a:r>
          </a:p>
        </p:txBody>
      </p:sp>
      <p:pic>
        <p:nvPicPr>
          <p:cNvPr id="3" name="Picture 2" descr="A yellow and black logo&#10;&#10;AI-generated content may be incorrect.">
            <a:extLst>
              <a:ext uri="{FF2B5EF4-FFF2-40B4-BE49-F238E27FC236}">
                <a16:creationId xmlns:a16="http://schemas.microsoft.com/office/drawing/2014/main" id="{9771ACEE-1BED-6E3B-A868-9D1F6E65BD2F}"/>
              </a:ext>
            </a:extLst>
          </p:cNvPr>
          <p:cNvPicPr>
            <a:picLocks noChangeAspect="1"/>
          </p:cNvPicPr>
          <p:nvPr/>
        </p:nvPicPr>
        <p:blipFill>
          <a:blip r:embed="rId2"/>
          <a:stretch>
            <a:fillRect/>
          </a:stretch>
        </p:blipFill>
        <p:spPr>
          <a:xfrm>
            <a:off x="5562600" y="304800"/>
            <a:ext cx="2895600" cy="7002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8D72063-62C2-26CA-F8CA-5BC8250E2544}"/>
              </a:ext>
            </a:extLst>
          </p:cNvPr>
          <p:cNvSpPr>
            <a:spLocks noGrp="1" noChangeArrowheads="1"/>
          </p:cNvSpPr>
          <p:nvPr>
            <p:ph type="title"/>
          </p:nvPr>
        </p:nvSpPr>
        <p:spPr/>
        <p:txBody>
          <a:bodyPr/>
          <a:lstStyle/>
          <a:p>
            <a:pPr eaLnBrk="1" hangingPunct="1">
              <a:defRPr/>
            </a:pPr>
            <a:r>
              <a:rPr lang="en-US">
                <a:ea typeface="+mj-ea"/>
                <a:cs typeface="+mj-cs"/>
              </a:rPr>
              <a:t>Welcome to RYLA</a:t>
            </a:r>
          </a:p>
        </p:txBody>
      </p:sp>
      <p:sp>
        <p:nvSpPr>
          <p:cNvPr id="7171" name="Rectangle 3">
            <a:extLst>
              <a:ext uri="{FF2B5EF4-FFF2-40B4-BE49-F238E27FC236}">
                <a16:creationId xmlns:a16="http://schemas.microsoft.com/office/drawing/2014/main" id="{5C2689F4-1B09-D0ED-8074-C8E6FA8E68CD}"/>
              </a:ext>
            </a:extLst>
          </p:cNvPr>
          <p:cNvSpPr>
            <a:spLocks noGrp="1" noChangeArrowheads="1"/>
          </p:cNvSpPr>
          <p:nvPr>
            <p:ph type="body" idx="1"/>
          </p:nvPr>
        </p:nvSpPr>
        <p:spPr/>
        <p:txBody>
          <a:bodyPr/>
          <a:lstStyle/>
          <a:p>
            <a:pPr lvl="1" eaLnBrk="1" hangingPunct="1"/>
            <a:r>
              <a:rPr lang="en-US" altLang="zh-CN" sz="2000" b="1" dirty="0">
                <a:solidFill>
                  <a:schemeClr val="accent1"/>
                </a:solidFill>
                <a:ea typeface="SimSun" panose="02010600030101010101" pitchFamily="2" charset="-122"/>
              </a:rPr>
              <a:t>Rotary Youth Leadership Awards</a:t>
            </a:r>
            <a:r>
              <a:rPr lang="en-US" altLang="zh-CN" sz="2000" b="1" dirty="0">
                <a:ea typeface="SimSun" panose="02010600030101010101" pitchFamily="2" charset="-122"/>
              </a:rPr>
              <a:t> (RYLA)</a:t>
            </a:r>
            <a:r>
              <a:rPr lang="en-US" altLang="zh-CN" sz="2000" dirty="0">
                <a:ea typeface="SimSun" panose="02010600030101010101" pitchFamily="2" charset="-122"/>
              </a:rPr>
              <a:t> is an intensive training program for community youth leaders. Local high school seniors (under 18yrs old) &amp; juniors, chosen for their leadership potential through a competitive interview process, attend an all-expense-paid three day camp. </a:t>
            </a:r>
          </a:p>
          <a:p>
            <a:pPr lvl="1" eaLnBrk="1" hangingPunct="1"/>
            <a:endParaRPr lang="en-US" altLang="zh-CN" sz="2000" dirty="0">
              <a:ea typeface="SimSun" panose="02010600030101010101" pitchFamily="2" charset="-122"/>
            </a:endParaRPr>
          </a:p>
          <a:p>
            <a:pPr lvl="1" eaLnBrk="1" hangingPunct="1"/>
            <a:r>
              <a:rPr lang="en-US" altLang="zh-CN" sz="2000" dirty="0">
                <a:ea typeface="SimSun" panose="02010600030101010101" pitchFamily="2" charset="-122"/>
              </a:rPr>
              <a:t>The </a:t>
            </a:r>
            <a:r>
              <a:rPr lang="en-US" altLang="zh-CN" sz="2000" b="1" dirty="0">
                <a:solidFill>
                  <a:schemeClr val="accent1"/>
                </a:solidFill>
                <a:ea typeface="SimSun" panose="02010600030101010101" pitchFamily="2" charset="-122"/>
              </a:rPr>
              <a:t>Rotary Youth Leadership Award</a:t>
            </a:r>
            <a:r>
              <a:rPr lang="en-US" altLang="zh-CN" sz="2000" dirty="0">
                <a:ea typeface="SimSun" panose="02010600030101010101" pitchFamily="2" charset="-122"/>
              </a:rPr>
              <a:t> program was first held in District 5300, Rotary International in 1987. </a:t>
            </a:r>
          </a:p>
          <a:p>
            <a:pPr lvl="1" eaLnBrk="1" hangingPunct="1">
              <a:buFont typeface="Wingdings" pitchFamily="2" charset="2"/>
              <a:buNone/>
            </a:pPr>
            <a:r>
              <a:rPr lang="en-US" altLang="zh-CN" sz="2000" dirty="0">
                <a:ea typeface="SimSun" panose="02010600030101010101" pitchFamily="2" charset="-122"/>
              </a:rPr>
              <a:t> </a:t>
            </a:r>
          </a:p>
          <a:p>
            <a:pPr lvl="1" eaLnBrk="1" hangingPunct="1"/>
            <a:r>
              <a:rPr lang="en-US" altLang="zh-CN" sz="2000" dirty="0">
                <a:ea typeface="SimSun" panose="02010600030101010101" pitchFamily="2" charset="-122"/>
              </a:rPr>
              <a:t>At least 300 young leaders 150 Female, 150 Male) will attend this year from Southern Nevada and Southern California. </a:t>
            </a:r>
          </a:p>
        </p:txBody>
      </p:sp>
      <p:pic>
        <p:nvPicPr>
          <p:cNvPr id="3" name="Picture 2" descr="A yellow and black logo&#10;&#10;AI-generated content may be incorrect.">
            <a:extLst>
              <a:ext uri="{FF2B5EF4-FFF2-40B4-BE49-F238E27FC236}">
                <a16:creationId xmlns:a16="http://schemas.microsoft.com/office/drawing/2014/main" id="{C73BF4BD-FD9E-CBF9-ABED-DED50C6D8EFC}"/>
              </a:ext>
            </a:extLst>
          </p:cNvPr>
          <p:cNvPicPr>
            <a:picLocks noChangeAspect="1"/>
          </p:cNvPicPr>
          <p:nvPr/>
        </p:nvPicPr>
        <p:blipFill>
          <a:blip r:embed="rId2"/>
          <a:stretch>
            <a:fillRect/>
          </a:stretch>
        </p:blipFill>
        <p:spPr>
          <a:xfrm>
            <a:off x="5715000" y="304800"/>
            <a:ext cx="2895600" cy="7002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D83B015-1B95-C47F-9C4C-46DFFBA34075}"/>
              </a:ext>
            </a:extLst>
          </p:cNvPr>
          <p:cNvSpPr>
            <a:spLocks noGrp="1" noChangeArrowheads="1"/>
          </p:cNvSpPr>
          <p:nvPr>
            <p:ph type="title"/>
          </p:nvPr>
        </p:nvSpPr>
        <p:spPr/>
        <p:txBody>
          <a:bodyPr/>
          <a:lstStyle/>
          <a:p>
            <a:pPr eaLnBrk="1" hangingPunct="1">
              <a:defRPr/>
            </a:pPr>
            <a:r>
              <a:rPr lang="en-US">
                <a:ea typeface="+mj-ea"/>
                <a:cs typeface="+mj-cs"/>
              </a:rPr>
              <a:t>GOALS OF RYLA</a:t>
            </a:r>
          </a:p>
        </p:txBody>
      </p:sp>
      <p:sp>
        <p:nvSpPr>
          <p:cNvPr id="92163" name="Rectangle 3">
            <a:extLst>
              <a:ext uri="{FF2B5EF4-FFF2-40B4-BE49-F238E27FC236}">
                <a16:creationId xmlns:a16="http://schemas.microsoft.com/office/drawing/2014/main" id="{54C7B7AF-3B77-F5A2-77E9-A049E1222BB5}"/>
              </a:ext>
            </a:extLst>
          </p:cNvPr>
          <p:cNvSpPr>
            <a:spLocks noGrp="1" noChangeArrowheads="1"/>
          </p:cNvSpPr>
          <p:nvPr>
            <p:ph type="body" idx="1"/>
          </p:nvPr>
        </p:nvSpPr>
        <p:spPr/>
        <p:txBody>
          <a:bodyPr/>
          <a:lstStyle/>
          <a:p>
            <a:pPr eaLnBrk="1" hangingPunct="1">
              <a:lnSpc>
                <a:spcPct val="80000"/>
              </a:lnSpc>
              <a:buFont typeface="Wingdings" charset="0"/>
              <a:buChar char="n"/>
              <a:defRPr/>
            </a:pPr>
            <a:endParaRPr lang="en-US" altLang="zh-CN" sz="1400" b="1" dirty="0">
              <a:ea typeface="宋体" charset="0"/>
              <a:cs typeface="宋体" charset="0"/>
            </a:endParaRPr>
          </a:p>
          <a:p>
            <a:pPr eaLnBrk="1" hangingPunct="1">
              <a:lnSpc>
                <a:spcPct val="80000"/>
              </a:lnSpc>
              <a:buFont typeface="Wingdings" charset="0"/>
              <a:buChar char="n"/>
              <a:defRPr/>
            </a:pPr>
            <a:r>
              <a:rPr lang="en-US" altLang="zh-CN" sz="1800" b="1" dirty="0">
                <a:ea typeface="宋体" charset="0"/>
                <a:cs typeface="宋体" charset="0"/>
              </a:rPr>
              <a:t>Reinforce and provide recognition for your efforts, accomplishments, skills and your potential as leaders</a:t>
            </a:r>
          </a:p>
          <a:p>
            <a:pPr eaLnBrk="1" hangingPunct="1">
              <a:lnSpc>
                <a:spcPct val="80000"/>
              </a:lnSpc>
              <a:buFont typeface="Wingdings" charset="0"/>
              <a:buNone/>
              <a:defRPr/>
            </a:pPr>
            <a:endParaRPr lang="en-US" altLang="zh-CN" sz="1800" b="1" dirty="0">
              <a:ea typeface="宋体" charset="0"/>
              <a:cs typeface="宋体" charset="0"/>
            </a:endParaRPr>
          </a:p>
          <a:p>
            <a:pPr eaLnBrk="1" hangingPunct="1">
              <a:lnSpc>
                <a:spcPct val="80000"/>
              </a:lnSpc>
              <a:buFont typeface="Wingdings" charset="0"/>
              <a:buChar char="n"/>
              <a:defRPr/>
            </a:pPr>
            <a:r>
              <a:rPr lang="en-US" altLang="zh-CN" sz="1800" b="1" dirty="0">
                <a:ea typeface="宋体" charset="0"/>
                <a:cs typeface="宋体" charset="0"/>
              </a:rPr>
              <a:t>Develop understanding of </a:t>
            </a:r>
            <a:r>
              <a:rPr lang="en-US" altLang="zh-CN" sz="1800" b="1" u="sng" dirty="0">
                <a:ea typeface="宋体" charset="0"/>
                <a:cs typeface="宋体" charset="0"/>
              </a:rPr>
              <a:t>Rotary</a:t>
            </a:r>
            <a:r>
              <a:rPr lang="en-US" altLang="zh-CN" sz="1800" b="1" dirty="0">
                <a:ea typeface="宋体" charset="0"/>
                <a:cs typeface="宋体" charset="0"/>
              </a:rPr>
              <a:t> among youth participants</a:t>
            </a:r>
          </a:p>
          <a:p>
            <a:pPr eaLnBrk="1" hangingPunct="1">
              <a:lnSpc>
                <a:spcPct val="80000"/>
              </a:lnSpc>
              <a:buFont typeface="Wingdings" charset="0"/>
              <a:buChar char="n"/>
              <a:defRPr/>
            </a:pPr>
            <a:endParaRPr lang="en-US" altLang="zh-CN" sz="1800" b="1" dirty="0">
              <a:ea typeface="宋体" charset="0"/>
              <a:cs typeface="宋体" charset="0"/>
            </a:endParaRPr>
          </a:p>
          <a:p>
            <a:pPr eaLnBrk="1" hangingPunct="1">
              <a:lnSpc>
                <a:spcPct val="80000"/>
              </a:lnSpc>
              <a:buFont typeface="Wingdings" charset="0"/>
              <a:buChar char="n"/>
              <a:defRPr/>
            </a:pPr>
            <a:r>
              <a:rPr lang="en-US" altLang="zh-CN" sz="1800" b="1" dirty="0">
                <a:ea typeface="宋体" charset="0"/>
                <a:cs typeface="宋体" charset="0"/>
              </a:rPr>
              <a:t>Develop leadership skills with an emphasis on:  </a:t>
            </a:r>
          </a:p>
          <a:p>
            <a:pPr eaLnBrk="1" hangingPunct="1">
              <a:lnSpc>
                <a:spcPct val="80000"/>
              </a:lnSpc>
              <a:buFont typeface="Wingdings" charset="0"/>
              <a:buNone/>
              <a:defRPr/>
            </a:pPr>
            <a:endParaRPr lang="en-US" altLang="zh-CN" sz="1800" b="1" dirty="0">
              <a:ea typeface="宋体" charset="0"/>
              <a:cs typeface="宋体" charset="0"/>
            </a:endParaRP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Fundamentals of leadership</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Ethics of positive leadership </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Importance of communication skills in effective leadership</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Leadership in problem solving and brainstorming</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Group dynamics and dealing with peer pressure </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Building self-confidence and self-esteem</a:t>
            </a:r>
          </a:p>
          <a:p>
            <a:pPr eaLnBrk="1" hangingPunct="1">
              <a:lnSpc>
                <a:spcPct val="80000"/>
              </a:lnSpc>
              <a:buFont typeface="Wingdings" charset="0"/>
              <a:buChar char="n"/>
              <a:defRPr/>
            </a:pPr>
            <a:endParaRPr lang="en-US" sz="1600" b="1" dirty="0">
              <a:ea typeface="+mn-ea"/>
              <a:cs typeface="+mn-cs"/>
            </a:endParaRPr>
          </a:p>
          <a:p>
            <a:pPr lvl="1" eaLnBrk="1" hangingPunct="1">
              <a:lnSpc>
                <a:spcPct val="80000"/>
              </a:lnSpc>
              <a:buFont typeface="Wingdings" charset="0"/>
              <a:buChar char="¡"/>
              <a:defRPr/>
            </a:pPr>
            <a:endParaRPr lang="en-US" sz="1400" b="1" dirty="0">
              <a:ea typeface="+mn-ea"/>
            </a:endParaRPr>
          </a:p>
        </p:txBody>
      </p:sp>
      <p:pic>
        <p:nvPicPr>
          <p:cNvPr id="3" name="Picture 2" descr="A yellow and black logo&#10;&#10;AI-generated content may be incorrect.">
            <a:extLst>
              <a:ext uri="{FF2B5EF4-FFF2-40B4-BE49-F238E27FC236}">
                <a16:creationId xmlns:a16="http://schemas.microsoft.com/office/drawing/2014/main" id="{5DB3B59E-A1C4-268F-DDC5-5822D7800E55}"/>
              </a:ext>
            </a:extLst>
          </p:cNvPr>
          <p:cNvPicPr>
            <a:picLocks noChangeAspect="1"/>
          </p:cNvPicPr>
          <p:nvPr/>
        </p:nvPicPr>
        <p:blipFill>
          <a:blip r:embed="rId3"/>
          <a:stretch>
            <a:fillRect/>
          </a:stretch>
        </p:blipFill>
        <p:spPr>
          <a:xfrm>
            <a:off x="5638800" y="214158"/>
            <a:ext cx="2895600" cy="7002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F868C32-9FB5-44F5-F8B5-F5CF3CC2255B}"/>
              </a:ext>
            </a:extLst>
          </p:cNvPr>
          <p:cNvSpPr>
            <a:spLocks noGrp="1" noChangeArrowheads="1"/>
          </p:cNvSpPr>
          <p:nvPr>
            <p:ph type="title"/>
          </p:nvPr>
        </p:nvSpPr>
        <p:spPr/>
        <p:txBody>
          <a:bodyPr/>
          <a:lstStyle/>
          <a:p>
            <a:pPr eaLnBrk="1" hangingPunct="1">
              <a:defRPr/>
            </a:pPr>
            <a:r>
              <a:rPr lang="en-US">
                <a:ea typeface="+mj-ea"/>
                <a:cs typeface="+mj-cs"/>
              </a:rPr>
              <a:t>What to Expect</a:t>
            </a:r>
          </a:p>
        </p:txBody>
      </p:sp>
      <p:sp>
        <p:nvSpPr>
          <p:cNvPr id="8195" name="Rectangle 3">
            <a:extLst>
              <a:ext uri="{FF2B5EF4-FFF2-40B4-BE49-F238E27FC236}">
                <a16:creationId xmlns:a16="http://schemas.microsoft.com/office/drawing/2014/main" id="{497BFEFA-4190-C3F8-4C61-6EBAAB8EB27C}"/>
              </a:ext>
            </a:extLst>
          </p:cNvPr>
          <p:cNvSpPr>
            <a:spLocks noGrp="1" noChangeArrowheads="1"/>
          </p:cNvSpPr>
          <p:nvPr>
            <p:ph type="body" sz="half" idx="1"/>
          </p:nvPr>
        </p:nvSpPr>
        <p:spPr/>
        <p:txBody>
          <a:bodyPr/>
          <a:lstStyle/>
          <a:p>
            <a:pPr eaLnBrk="1" hangingPunct="1">
              <a:lnSpc>
                <a:spcPct val="80000"/>
              </a:lnSpc>
              <a:defRPr/>
            </a:pPr>
            <a:r>
              <a:rPr lang="en-US" altLang="zh-CN" sz="1800" b="1" dirty="0">
                <a:ea typeface="SimSun" pitchFamily="2" charset="-122"/>
              </a:rPr>
              <a:t>A very early start to your day </a:t>
            </a:r>
          </a:p>
          <a:p>
            <a:pPr marL="0" indent="0" eaLnBrk="1" hangingPunct="1">
              <a:lnSpc>
                <a:spcPct val="80000"/>
              </a:lnSpc>
              <a:buFont typeface="Wingdings" pitchFamily="2" charset="2"/>
              <a:buNone/>
              <a:defRPr/>
            </a:pPr>
            <a:endParaRPr lang="en-US" altLang="zh-CN" sz="1800" b="1" dirty="0">
              <a:ea typeface="SimSun" pitchFamily="2" charset="-122"/>
            </a:endParaRPr>
          </a:p>
          <a:p>
            <a:pPr eaLnBrk="1" hangingPunct="1">
              <a:lnSpc>
                <a:spcPct val="80000"/>
              </a:lnSpc>
              <a:defRPr/>
            </a:pPr>
            <a:r>
              <a:rPr lang="en-US" altLang="zh-CN" sz="1800" b="1" dirty="0">
                <a:ea typeface="SimSun" pitchFamily="2" charset="-122"/>
              </a:rPr>
              <a:t>The bus will leave on schedule and will not stop. Some busses may have a restroom. Bring water / snacks for the ride</a:t>
            </a:r>
          </a:p>
          <a:p>
            <a:pPr eaLnBrk="1" hangingPunct="1">
              <a:lnSpc>
                <a:spcPct val="80000"/>
              </a:lnSpc>
              <a:defRPr/>
            </a:pPr>
            <a:endParaRPr lang="en-US" altLang="zh-CN" sz="1800" b="1" dirty="0">
              <a:ea typeface="SimSun" pitchFamily="2" charset="-122"/>
            </a:endParaRPr>
          </a:p>
          <a:p>
            <a:pPr eaLnBrk="1" hangingPunct="1">
              <a:lnSpc>
                <a:spcPct val="80000"/>
              </a:lnSpc>
              <a:defRPr/>
            </a:pPr>
            <a:r>
              <a:rPr lang="en-US" altLang="zh-CN" sz="1800" b="1" dirty="0">
                <a:ea typeface="SimSun" pitchFamily="2" charset="-122"/>
              </a:rPr>
              <a:t>Arrive at RYLA about 11:30 am</a:t>
            </a:r>
          </a:p>
          <a:p>
            <a:pPr eaLnBrk="1" hangingPunct="1">
              <a:lnSpc>
                <a:spcPct val="80000"/>
              </a:lnSpc>
              <a:defRPr/>
            </a:pPr>
            <a:endParaRPr lang="en-US" altLang="zh-CN" sz="1800" b="1" dirty="0">
              <a:ea typeface="SimSun" pitchFamily="2" charset="-122"/>
            </a:endParaRPr>
          </a:p>
          <a:p>
            <a:pPr eaLnBrk="1" hangingPunct="1">
              <a:lnSpc>
                <a:spcPct val="80000"/>
              </a:lnSpc>
              <a:defRPr/>
            </a:pPr>
            <a:r>
              <a:rPr lang="en-US" altLang="zh-CN" sz="1800" b="1" dirty="0">
                <a:ea typeface="SimSun" pitchFamily="2" charset="-122"/>
              </a:rPr>
              <a:t>Meet your Group, Continent Leader and Facilitator</a:t>
            </a:r>
          </a:p>
        </p:txBody>
      </p:sp>
      <p:pic>
        <p:nvPicPr>
          <p:cNvPr id="11269" name="Picture 2" descr="IMG_0268.jpg">
            <a:extLst>
              <a:ext uri="{FF2B5EF4-FFF2-40B4-BE49-F238E27FC236}">
                <a16:creationId xmlns:a16="http://schemas.microsoft.com/office/drawing/2014/main" id="{5E3BA20A-9F16-A39E-ADE3-E99AC595D4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9718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IMG_0274.jpg">
            <a:extLst>
              <a:ext uri="{FF2B5EF4-FFF2-40B4-BE49-F238E27FC236}">
                <a16:creationId xmlns:a16="http://schemas.microsoft.com/office/drawing/2014/main" id="{46C05A7C-7248-2574-C0D0-00D7BEDFFCAA}"/>
              </a:ext>
            </a:extLst>
          </p:cNvPr>
          <p:cNvPicPr>
            <a:picLocks noChangeAspect="1"/>
          </p:cNvPicPr>
          <p:nvPr/>
        </p:nvPicPr>
        <p:blipFill>
          <a:blip r:embed="rId3">
            <a:extLst>
              <a:ext uri="{28A0092B-C50C-407E-A947-70E740481C1C}">
                <a14:useLocalDpi xmlns:a14="http://schemas.microsoft.com/office/drawing/2010/main" val="0"/>
              </a:ext>
            </a:extLst>
          </a:blip>
          <a:srcRect l="-1225" t="-888" r="-3264" b="-1247"/>
          <a:stretch>
            <a:fillRect/>
          </a:stretch>
        </p:blipFill>
        <p:spPr bwMode="auto">
          <a:xfrm>
            <a:off x="4876800" y="3316288"/>
            <a:ext cx="3048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and black logo&#10;&#10;AI-generated content may be incorrect.">
            <a:extLst>
              <a:ext uri="{FF2B5EF4-FFF2-40B4-BE49-F238E27FC236}">
                <a16:creationId xmlns:a16="http://schemas.microsoft.com/office/drawing/2014/main" id="{13979EF2-0616-6232-1364-270DD201166C}"/>
              </a:ext>
            </a:extLst>
          </p:cNvPr>
          <p:cNvPicPr>
            <a:picLocks noChangeAspect="1"/>
          </p:cNvPicPr>
          <p:nvPr/>
        </p:nvPicPr>
        <p:blipFill>
          <a:blip r:embed="rId4"/>
          <a:stretch>
            <a:fillRect/>
          </a:stretch>
        </p:blipFill>
        <p:spPr>
          <a:xfrm>
            <a:off x="5562600" y="277735"/>
            <a:ext cx="2895600" cy="7002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05948FE-CE2F-7F70-5CF5-822136BF6BFF}"/>
              </a:ext>
            </a:extLst>
          </p:cNvPr>
          <p:cNvSpPr>
            <a:spLocks noGrp="1" noChangeArrowheads="1"/>
          </p:cNvSpPr>
          <p:nvPr>
            <p:ph type="title"/>
          </p:nvPr>
        </p:nvSpPr>
        <p:spPr>
          <a:xfrm>
            <a:off x="914400" y="96838"/>
            <a:ext cx="7175500" cy="1412875"/>
          </a:xfrm>
        </p:spPr>
        <p:txBody>
          <a:bodyPr/>
          <a:lstStyle/>
          <a:p>
            <a:pPr eaLnBrk="1" hangingPunct="1">
              <a:defRPr/>
            </a:pPr>
            <a:r>
              <a:rPr lang="en-US" dirty="0">
                <a:ea typeface="+mj-ea"/>
                <a:cs typeface="+mj-cs"/>
              </a:rPr>
              <a:t>What to Expect</a:t>
            </a:r>
          </a:p>
        </p:txBody>
      </p:sp>
      <p:sp>
        <p:nvSpPr>
          <p:cNvPr id="12291" name="Rectangle 4">
            <a:extLst>
              <a:ext uri="{FF2B5EF4-FFF2-40B4-BE49-F238E27FC236}">
                <a16:creationId xmlns:a16="http://schemas.microsoft.com/office/drawing/2014/main" id="{9BAE0DDD-0095-34EC-5659-50A64C394F9C}"/>
              </a:ext>
            </a:extLst>
          </p:cNvPr>
          <p:cNvSpPr>
            <a:spLocks noGrp="1" noChangeArrowheads="1"/>
          </p:cNvSpPr>
          <p:nvPr>
            <p:ph type="body" sz="half" idx="1"/>
          </p:nvPr>
        </p:nvSpPr>
        <p:spPr>
          <a:xfrm>
            <a:off x="609600" y="1981200"/>
            <a:ext cx="3754438" cy="4724400"/>
          </a:xfrm>
        </p:spPr>
        <p:txBody>
          <a:bodyPr/>
          <a:lstStyle/>
          <a:p>
            <a:pPr eaLnBrk="1" hangingPunct="1">
              <a:lnSpc>
                <a:spcPct val="70000"/>
              </a:lnSpc>
              <a:buFont typeface="Wingdings" pitchFamily="2" charset="2"/>
              <a:buNone/>
            </a:pPr>
            <a:r>
              <a:rPr lang="en-US" altLang="en-US" sz="2000" b="1" i="1"/>
              <a:t>First Day</a:t>
            </a:r>
          </a:p>
          <a:p>
            <a:pPr eaLnBrk="1" hangingPunct="1">
              <a:lnSpc>
                <a:spcPct val="70000"/>
              </a:lnSpc>
            </a:pPr>
            <a:r>
              <a:rPr lang="en-US" altLang="en-US" sz="1800"/>
              <a:t>Expect to have to carry your luggage, as well as your sleeping bag and pillow</a:t>
            </a:r>
          </a:p>
          <a:p>
            <a:pPr eaLnBrk="1" hangingPunct="1"/>
            <a:r>
              <a:rPr lang="en-US" altLang="en-US" sz="1800"/>
              <a:t>Prepare for all kinds of weather – </a:t>
            </a:r>
            <a:r>
              <a:rPr lang="en-US" altLang="en-US" sz="1800">
                <a:solidFill>
                  <a:schemeClr val="accent1"/>
                </a:solidFill>
              </a:rPr>
              <a:t>bring large plastic garbage bags </a:t>
            </a:r>
            <a:r>
              <a:rPr lang="en-US" altLang="en-US" sz="1800">
                <a:solidFill>
                  <a:srgbClr val="FF0000"/>
                </a:solidFill>
              </a:rPr>
              <a:t>labeled</a:t>
            </a:r>
            <a:r>
              <a:rPr lang="en-US" altLang="en-US" sz="1800">
                <a:solidFill>
                  <a:schemeClr val="accent1"/>
                </a:solidFill>
              </a:rPr>
              <a:t> for easy Identification</a:t>
            </a:r>
          </a:p>
          <a:p>
            <a:pPr eaLnBrk="1" hangingPunct="1"/>
            <a:r>
              <a:rPr lang="en-US" altLang="en-US" sz="1800"/>
              <a:t>You will sleep in dorms with other students</a:t>
            </a:r>
          </a:p>
          <a:p>
            <a:pPr eaLnBrk="1" hangingPunct="1"/>
            <a:r>
              <a:rPr lang="en-US" altLang="en-US" sz="1800"/>
              <a:t>Wear your name tag </a:t>
            </a:r>
            <a:r>
              <a:rPr lang="en-US" altLang="en-US" sz="1800" b="1"/>
              <a:t>at all times</a:t>
            </a:r>
            <a:r>
              <a:rPr lang="en-US" altLang="en-US" sz="1800"/>
              <a:t> except when showering or sleeping</a:t>
            </a:r>
          </a:p>
          <a:p>
            <a:pPr eaLnBrk="1" hangingPunct="1"/>
            <a:r>
              <a:rPr lang="en-US" altLang="en-US" sz="1800"/>
              <a:t>You will not be grouped with your home town friends</a:t>
            </a:r>
          </a:p>
        </p:txBody>
      </p:sp>
      <p:pic>
        <p:nvPicPr>
          <p:cNvPr id="12293" name="Picture 3" descr="IMG_0500.JPG">
            <a:extLst>
              <a:ext uri="{FF2B5EF4-FFF2-40B4-BE49-F238E27FC236}">
                <a16:creationId xmlns:a16="http://schemas.microsoft.com/office/drawing/2014/main" id="{F96B78F0-3D1B-51BD-DDAA-E7598B1218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0"/>
            <a:ext cx="3041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descr="25717_375217778637_659288637_4747956_5052544_n.jpg">
            <a:extLst>
              <a:ext uri="{FF2B5EF4-FFF2-40B4-BE49-F238E27FC236}">
                <a16:creationId xmlns:a16="http://schemas.microsoft.com/office/drawing/2014/main" id="{66FFCE0D-CF1C-36C0-AA89-128BF2A876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67200"/>
            <a:ext cx="286702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and black logo&#10;&#10;AI-generated content may be incorrect.">
            <a:extLst>
              <a:ext uri="{FF2B5EF4-FFF2-40B4-BE49-F238E27FC236}">
                <a16:creationId xmlns:a16="http://schemas.microsoft.com/office/drawing/2014/main" id="{0F5DE664-3EBB-DB77-3CB8-F19036F6F635}"/>
              </a:ext>
            </a:extLst>
          </p:cNvPr>
          <p:cNvPicPr>
            <a:picLocks noChangeAspect="1"/>
          </p:cNvPicPr>
          <p:nvPr/>
        </p:nvPicPr>
        <p:blipFill>
          <a:blip r:embed="rId4"/>
          <a:stretch>
            <a:fillRect/>
          </a:stretch>
        </p:blipFill>
        <p:spPr>
          <a:xfrm>
            <a:off x="5562600" y="228600"/>
            <a:ext cx="2895600" cy="7002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4E2FD6D-B7A1-A20D-464D-DC0F7555653C}"/>
              </a:ext>
            </a:extLst>
          </p:cNvPr>
          <p:cNvSpPr>
            <a:spLocks noGrp="1" noChangeArrowheads="1"/>
          </p:cNvSpPr>
          <p:nvPr>
            <p:ph type="title"/>
          </p:nvPr>
        </p:nvSpPr>
        <p:spPr/>
        <p:txBody>
          <a:bodyPr/>
          <a:lstStyle/>
          <a:p>
            <a:pPr eaLnBrk="1" hangingPunct="1">
              <a:defRPr/>
            </a:pPr>
            <a:r>
              <a:rPr lang="en-US">
                <a:ea typeface="+mj-ea"/>
                <a:cs typeface="+mj-cs"/>
              </a:rPr>
              <a:t>What to Expect</a:t>
            </a:r>
          </a:p>
        </p:txBody>
      </p:sp>
      <p:sp>
        <p:nvSpPr>
          <p:cNvPr id="99332" name="Rectangle 4">
            <a:extLst>
              <a:ext uri="{FF2B5EF4-FFF2-40B4-BE49-F238E27FC236}">
                <a16:creationId xmlns:a16="http://schemas.microsoft.com/office/drawing/2014/main" id="{4DAD0BE0-CEDD-06AD-D4AA-04E8FEA33132}"/>
              </a:ext>
            </a:extLst>
          </p:cNvPr>
          <p:cNvSpPr>
            <a:spLocks noGrp="1" noChangeArrowheads="1"/>
          </p:cNvSpPr>
          <p:nvPr>
            <p:ph type="body" sz="half" idx="1"/>
          </p:nvPr>
        </p:nvSpPr>
        <p:spPr/>
        <p:txBody>
          <a:bodyPr/>
          <a:lstStyle/>
          <a:p>
            <a:pPr eaLnBrk="1" hangingPunct="1">
              <a:lnSpc>
                <a:spcPct val="80000"/>
              </a:lnSpc>
              <a:buFont typeface="Wingdings" charset="0"/>
              <a:buNone/>
              <a:defRPr/>
            </a:pPr>
            <a:r>
              <a:rPr lang="en-US" b="1" i="1" dirty="0">
                <a:ea typeface="+mn-ea"/>
                <a:cs typeface="+mn-cs"/>
              </a:rPr>
              <a:t>General Sessions &amp; Leadership Labs</a:t>
            </a:r>
          </a:p>
          <a:p>
            <a:pPr eaLnBrk="1" hangingPunct="1">
              <a:lnSpc>
                <a:spcPct val="80000"/>
              </a:lnSpc>
              <a:buFont typeface="Wingdings" charset="0"/>
              <a:buNone/>
              <a:defRPr/>
            </a:pPr>
            <a:endParaRPr lang="en-US" b="1" i="1" dirty="0">
              <a:ea typeface="+mn-ea"/>
              <a:cs typeface="+mn-cs"/>
            </a:endParaRPr>
          </a:p>
          <a:p>
            <a:pPr eaLnBrk="1" hangingPunct="1">
              <a:lnSpc>
                <a:spcPct val="80000"/>
              </a:lnSpc>
              <a:buFont typeface="Wingdings" charset="0"/>
              <a:buChar char="n"/>
              <a:defRPr/>
            </a:pPr>
            <a:r>
              <a:rPr lang="en-US" sz="2000" dirty="0">
                <a:ea typeface="+mn-ea"/>
                <a:cs typeface="+mn-cs"/>
              </a:rPr>
              <a:t>Large group meetings with great speakers</a:t>
            </a:r>
          </a:p>
          <a:p>
            <a:pPr eaLnBrk="1" hangingPunct="1">
              <a:lnSpc>
                <a:spcPct val="80000"/>
              </a:lnSpc>
              <a:buFont typeface="Wingdings" charset="0"/>
              <a:buChar char="n"/>
              <a:defRPr/>
            </a:pPr>
            <a:endParaRPr lang="en-US" sz="2000" dirty="0">
              <a:ea typeface="+mn-ea"/>
              <a:cs typeface="+mn-cs"/>
            </a:endParaRPr>
          </a:p>
          <a:p>
            <a:pPr eaLnBrk="1" hangingPunct="1">
              <a:lnSpc>
                <a:spcPct val="80000"/>
              </a:lnSpc>
              <a:buFont typeface="Wingdings" charset="0"/>
              <a:buChar char="n"/>
              <a:defRPr/>
            </a:pPr>
            <a:r>
              <a:rPr lang="en-US" sz="2000" dirty="0">
                <a:ea typeface="+mn-ea"/>
                <a:cs typeface="+mn-cs"/>
              </a:rPr>
              <a:t>Each Continent will host a plenary session</a:t>
            </a:r>
          </a:p>
          <a:p>
            <a:pPr eaLnBrk="1" hangingPunct="1">
              <a:lnSpc>
                <a:spcPct val="80000"/>
              </a:lnSpc>
              <a:buFont typeface="Wingdings" charset="0"/>
              <a:buChar char="n"/>
              <a:defRPr/>
            </a:pPr>
            <a:endParaRPr lang="en-US" sz="2000" dirty="0">
              <a:ea typeface="+mn-ea"/>
              <a:cs typeface="+mn-cs"/>
            </a:endParaRPr>
          </a:p>
          <a:p>
            <a:pPr eaLnBrk="1" hangingPunct="1">
              <a:lnSpc>
                <a:spcPct val="80000"/>
              </a:lnSpc>
              <a:buFont typeface="Wingdings" charset="0"/>
              <a:buChar char="n"/>
              <a:defRPr/>
            </a:pPr>
            <a:r>
              <a:rPr lang="en-US" sz="2000" dirty="0">
                <a:ea typeface="+mn-ea"/>
                <a:cs typeface="+mn-cs"/>
              </a:rPr>
              <a:t>Smaller group labs that will challenge you, reward you, frustrate you and teach you more about yourselves</a:t>
            </a:r>
          </a:p>
          <a:p>
            <a:pPr eaLnBrk="1" hangingPunct="1">
              <a:lnSpc>
                <a:spcPct val="80000"/>
              </a:lnSpc>
              <a:buFont typeface="Wingdings" charset="0"/>
              <a:buChar char="n"/>
              <a:defRPr/>
            </a:pPr>
            <a:endParaRPr lang="en-US" sz="2000" dirty="0">
              <a:ea typeface="+mn-ea"/>
              <a:cs typeface="+mn-cs"/>
            </a:endParaRPr>
          </a:p>
        </p:txBody>
      </p:sp>
      <p:pic>
        <p:nvPicPr>
          <p:cNvPr id="13317" name="Picture 7" descr="IMG_0296.jpg">
            <a:extLst>
              <a:ext uri="{FF2B5EF4-FFF2-40B4-BE49-F238E27FC236}">
                <a16:creationId xmlns:a16="http://schemas.microsoft.com/office/drawing/2014/main" id="{2BE6864D-8CB1-D026-6B31-AFBC244443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5513" y="1600200"/>
            <a:ext cx="3138487"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Image may contain: one or more people, people standing, shoes and indoor">
            <a:extLst>
              <a:ext uri="{FF2B5EF4-FFF2-40B4-BE49-F238E27FC236}">
                <a16:creationId xmlns:a16="http://schemas.microsoft.com/office/drawing/2014/main" id="{0D1F425C-6419-3B78-BE43-EC610451414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05513" y="4038600"/>
            <a:ext cx="3121025" cy="2771775"/>
          </a:xfrm>
          <a:noFill/>
        </p:spPr>
      </p:pic>
      <p:pic>
        <p:nvPicPr>
          <p:cNvPr id="3" name="Picture 2" descr="A yellow and black logo&#10;&#10;AI-generated content may be incorrect.">
            <a:extLst>
              <a:ext uri="{FF2B5EF4-FFF2-40B4-BE49-F238E27FC236}">
                <a16:creationId xmlns:a16="http://schemas.microsoft.com/office/drawing/2014/main" id="{1A652AD7-7206-36C2-4D91-C9B94F5F5AD5}"/>
              </a:ext>
            </a:extLst>
          </p:cNvPr>
          <p:cNvPicPr>
            <a:picLocks noChangeAspect="1"/>
          </p:cNvPicPr>
          <p:nvPr/>
        </p:nvPicPr>
        <p:blipFill>
          <a:blip r:embed="rId4"/>
          <a:stretch>
            <a:fillRect/>
          </a:stretch>
        </p:blipFill>
        <p:spPr>
          <a:xfrm>
            <a:off x="5562600" y="228600"/>
            <a:ext cx="2895600" cy="7002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F22F04D-DAC0-D743-8789-52E3F65AB691}"/>
              </a:ext>
            </a:extLst>
          </p:cNvPr>
          <p:cNvSpPr>
            <a:spLocks noGrp="1" noChangeArrowheads="1"/>
          </p:cNvSpPr>
          <p:nvPr>
            <p:ph type="title"/>
          </p:nvPr>
        </p:nvSpPr>
        <p:spPr>
          <a:xfrm>
            <a:off x="949325" y="103188"/>
            <a:ext cx="7158037" cy="1412875"/>
          </a:xfrm>
        </p:spPr>
        <p:txBody>
          <a:bodyPr/>
          <a:lstStyle/>
          <a:p>
            <a:pPr eaLnBrk="1" hangingPunct="1">
              <a:defRPr/>
            </a:pPr>
            <a:r>
              <a:rPr lang="en-US">
                <a:ea typeface="+mj-ea"/>
                <a:cs typeface="+mj-cs"/>
              </a:rPr>
              <a:t>Meals &amp; Social Activities</a:t>
            </a:r>
          </a:p>
        </p:txBody>
      </p:sp>
      <p:sp>
        <p:nvSpPr>
          <p:cNvPr id="100356" name="Rectangle 4">
            <a:extLst>
              <a:ext uri="{FF2B5EF4-FFF2-40B4-BE49-F238E27FC236}">
                <a16:creationId xmlns:a16="http://schemas.microsoft.com/office/drawing/2014/main" id="{2F73ABE1-9648-B80F-A9FC-F18733750361}"/>
              </a:ext>
            </a:extLst>
          </p:cNvPr>
          <p:cNvSpPr>
            <a:spLocks noGrp="1" noChangeArrowheads="1"/>
          </p:cNvSpPr>
          <p:nvPr>
            <p:ph type="body" sz="half" idx="1"/>
          </p:nvPr>
        </p:nvSpPr>
        <p:spPr/>
        <p:txBody>
          <a:bodyPr/>
          <a:lstStyle/>
          <a:p>
            <a:pPr eaLnBrk="1" hangingPunct="1">
              <a:lnSpc>
                <a:spcPct val="80000"/>
              </a:lnSpc>
              <a:buFont typeface="Wingdings" charset="0"/>
              <a:buNone/>
              <a:defRPr/>
            </a:pPr>
            <a:r>
              <a:rPr lang="en-US" sz="2400" b="1" i="1">
                <a:ea typeface="+mn-ea"/>
                <a:cs typeface="+mn-cs"/>
              </a:rPr>
              <a:t>Opportunities to meet new people and make new friends</a:t>
            </a:r>
          </a:p>
          <a:p>
            <a:pPr eaLnBrk="1" hangingPunct="1">
              <a:lnSpc>
                <a:spcPct val="80000"/>
              </a:lnSpc>
              <a:buFont typeface="Wingdings" charset="0"/>
              <a:buChar char="n"/>
              <a:defRPr/>
            </a:pPr>
            <a:endParaRPr lang="en-US" sz="2400" b="1" i="1">
              <a:ea typeface="+mn-ea"/>
              <a:cs typeface="+mn-cs"/>
            </a:endParaRPr>
          </a:p>
          <a:p>
            <a:pPr eaLnBrk="1" hangingPunct="1">
              <a:lnSpc>
                <a:spcPct val="80000"/>
              </a:lnSpc>
              <a:buFont typeface="Wingdings" charset="0"/>
              <a:buChar char="n"/>
              <a:defRPr/>
            </a:pPr>
            <a:r>
              <a:rPr lang="en-US" sz="2000">
                <a:ea typeface="+mn-ea"/>
                <a:cs typeface="+mn-cs"/>
              </a:rPr>
              <a:t>Meal times will provide an opportunity to mix with students from other cities and meet other facilitators</a:t>
            </a:r>
          </a:p>
          <a:p>
            <a:pPr eaLnBrk="1" hangingPunct="1">
              <a:lnSpc>
                <a:spcPct val="80000"/>
              </a:lnSpc>
              <a:buFont typeface="Wingdings" charset="0"/>
              <a:buChar char="n"/>
              <a:defRPr/>
            </a:pPr>
            <a:endParaRPr lang="en-US" sz="2000">
              <a:ea typeface="+mn-ea"/>
              <a:cs typeface="+mn-cs"/>
            </a:endParaRPr>
          </a:p>
          <a:p>
            <a:pPr eaLnBrk="1" hangingPunct="1">
              <a:lnSpc>
                <a:spcPct val="80000"/>
              </a:lnSpc>
              <a:buFont typeface="Wingdings" charset="0"/>
              <a:buChar char="n"/>
              <a:defRPr/>
            </a:pPr>
            <a:r>
              <a:rPr lang="en-US" sz="2000">
                <a:ea typeface="+mn-ea"/>
                <a:cs typeface="+mn-cs"/>
              </a:rPr>
              <a:t>Great food served family style</a:t>
            </a:r>
          </a:p>
          <a:p>
            <a:pPr eaLnBrk="1" hangingPunct="1">
              <a:lnSpc>
                <a:spcPct val="80000"/>
              </a:lnSpc>
              <a:buFont typeface="Wingdings" charset="0"/>
              <a:buChar char="n"/>
              <a:defRPr/>
            </a:pPr>
            <a:endParaRPr lang="en-US" sz="2000">
              <a:ea typeface="+mn-ea"/>
              <a:cs typeface="+mn-cs"/>
            </a:endParaRPr>
          </a:p>
          <a:p>
            <a:pPr eaLnBrk="1" hangingPunct="1">
              <a:lnSpc>
                <a:spcPct val="80000"/>
              </a:lnSpc>
              <a:buFont typeface="Wingdings" charset="0"/>
              <a:buChar char="n"/>
              <a:defRPr/>
            </a:pPr>
            <a:r>
              <a:rPr lang="en-US" sz="2000">
                <a:ea typeface="+mn-ea"/>
                <a:cs typeface="+mn-cs"/>
              </a:rPr>
              <a:t>Saturday evening choices of </a:t>
            </a:r>
            <a:r>
              <a:rPr lang="en-US" sz="2000" i="1">
                <a:solidFill>
                  <a:schemeClr val="accent1"/>
                </a:solidFill>
                <a:ea typeface="+mn-ea"/>
                <a:cs typeface="+mn-cs"/>
              </a:rPr>
              <a:t>Fellowship Activities</a:t>
            </a:r>
            <a:r>
              <a:rPr lang="en-US" sz="2000">
                <a:ea typeface="+mn-ea"/>
                <a:cs typeface="+mn-cs"/>
              </a:rPr>
              <a:t> </a:t>
            </a:r>
          </a:p>
        </p:txBody>
      </p:sp>
      <p:pic>
        <p:nvPicPr>
          <p:cNvPr id="14341" name="Picture 10" descr="DSC_6232.JPG.jpeg">
            <a:extLst>
              <a:ext uri="{FF2B5EF4-FFF2-40B4-BE49-F238E27FC236}">
                <a16:creationId xmlns:a16="http://schemas.microsoft.com/office/drawing/2014/main" id="{8D4CA9EC-B27E-16BB-DEDD-4B2C16FD6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383088"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and black logo&#10;&#10;AI-generated content may be incorrect.">
            <a:extLst>
              <a:ext uri="{FF2B5EF4-FFF2-40B4-BE49-F238E27FC236}">
                <a16:creationId xmlns:a16="http://schemas.microsoft.com/office/drawing/2014/main" id="{84B7733B-0797-B38E-287F-E1FCBC111DAB}"/>
              </a:ext>
            </a:extLst>
          </p:cNvPr>
          <p:cNvPicPr>
            <a:picLocks noChangeAspect="1"/>
          </p:cNvPicPr>
          <p:nvPr/>
        </p:nvPicPr>
        <p:blipFill>
          <a:blip r:embed="rId3"/>
          <a:stretch>
            <a:fillRect/>
          </a:stretch>
        </p:blipFill>
        <p:spPr>
          <a:xfrm>
            <a:off x="5638800" y="228600"/>
            <a:ext cx="2895600" cy="7002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4EB802B-FC9C-0CFC-8648-2ECC5E09A669}"/>
              </a:ext>
            </a:extLst>
          </p:cNvPr>
          <p:cNvSpPr>
            <a:spLocks noGrp="1" noChangeArrowheads="1"/>
          </p:cNvSpPr>
          <p:nvPr>
            <p:ph type="title"/>
          </p:nvPr>
        </p:nvSpPr>
        <p:spPr/>
        <p:txBody>
          <a:bodyPr/>
          <a:lstStyle/>
          <a:p>
            <a:pPr eaLnBrk="1" hangingPunct="1">
              <a:defRPr/>
            </a:pPr>
            <a:r>
              <a:rPr lang="en-US" dirty="0">
                <a:ea typeface="+mj-ea"/>
                <a:cs typeface="+mj-cs"/>
              </a:rPr>
              <a:t>What you need to know</a:t>
            </a:r>
          </a:p>
        </p:txBody>
      </p:sp>
      <p:sp>
        <p:nvSpPr>
          <p:cNvPr id="101380" name="Rectangle 4">
            <a:extLst>
              <a:ext uri="{FF2B5EF4-FFF2-40B4-BE49-F238E27FC236}">
                <a16:creationId xmlns:a16="http://schemas.microsoft.com/office/drawing/2014/main" id="{8DD7C183-3EE2-7375-C6A8-FCC35AF3A03D}"/>
              </a:ext>
            </a:extLst>
          </p:cNvPr>
          <p:cNvSpPr>
            <a:spLocks noGrp="1" noChangeArrowheads="1"/>
          </p:cNvSpPr>
          <p:nvPr>
            <p:ph type="body" sz="half" idx="1"/>
          </p:nvPr>
        </p:nvSpPr>
        <p:spPr>
          <a:xfrm>
            <a:off x="685800" y="1676400"/>
            <a:ext cx="3983038" cy="5105400"/>
          </a:xfrm>
        </p:spPr>
        <p:txBody>
          <a:bodyPr/>
          <a:lstStyle/>
          <a:p>
            <a:pPr eaLnBrk="1" hangingPunct="1">
              <a:lnSpc>
                <a:spcPct val="80000"/>
              </a:lnSpc>
              <a:buFont typeface="Wingdings" charset="0"/>
              <a:buNone/>
              <a:defRPr/>
            </a:pPr>
            <a:endParaRPr lang="en-US" sz="2000" i="1" dirty="0">
              <a:ea typeface="+mn-ea"/>
              <a:cs typeface="+mn-cs"/>
            </a:endParaRPr>
          </a:p>
          <a:p>
            <a:pPr eaLnBrk="1" hangingPunct="1">
              <a:lnSpc>
                <a:spcPct val="80000"/>
              </a:lnSpc>
              <a:buFont typeface="Wingdings" charset="0"/>
              <a:buChar char="n"/>
              <a:defRPr/>
            </a:pPr>
            <a:r>
              <a:rPr lang="en-US" sz="1800" b="1" dirty="0">
                <a:ea typeface="+mn-ea"/>
                <a:cs typeface="+mn-cs"/>
              </a:rPr>
              <a:t>RYLA Guidelines of Conduct will be reviewed at camp, on your first day</a:t>
            </a:r>
          </a:p>
          <a:p>
            <a:pPr eaLnBrk="1" hangingPunct="1">
              <a:lnSpc>
                <a:spcPct val="80000"/>
              </a:lnSpc>
              <a:buFont typeface="Wingdings" charset="0"/>
              <a:buChar char="n"/>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Curfews and Dorm Security</a:t>
            </a:r>
          </a:p>
          <a:p>
            <a:pPr eaLnBrk="1" hangingPunct="1">
              <a:lnSpc>
                <a:spcPct val="80000"/>
              </a:lnSpc>
              <a:buFont typeface="Wingdings" charset="0"/>
              <a:buChar char="n"/>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Emergency Nurse or Dr</a:t>
            </a:r>
          </a:p>
          <a:p>
            <a:pPr eaLnBrk="1" hangingPunct="1">
              <a:lnSpc>
                <a:spcPct val="80000"/>
              </a:lnSpc>
              <a:buFont typeface="Wingdings" charset="0"/>
              <a:buChar char="n"/>
              <a:defRPr/>
            </a:pPr>
            <a:r>
              <a:rPr lang="en-US" sz="1800" b="1" dirty="0">
                <a:ea typeface="+mn-ea"/>
                <a:cs typeface="+mn-cs"/>
              </a:rPr>
              <a:t> on hand</a:t>
            </a:r>
          </a:p>
          <a:p>
            <a:pPr marL="0" indent="0" eaLnBrk="1" hangingPunct="1">
              <a:lnSpc>
                <a:spcPct val="80000"/>
              </a:lnSpc>
              <a:buFont typeface="Wingdings" charset="0"/>
              <a:buNone/>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Find it clean &amp; leave it clean</a:t>
            </a:r>
          </a:p>
          <a:p>
            <a:pPr eaLnBrk="1" hangingPunct="1">
              <a:lnSpc>
                <a:spcPct val="80000"/>
              </a:lnSpc>
              <a:buFont typeface="Wingdings" charset="0"/>
              <a:buChar char="n"/>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No cell phone usage, texting or email. Pictures, flashlight and alarm clock usage okay.</a:t>
            </a:r>
          </a:p>
          <a:p>
            <a:pPr marL="0" indent="0" eaLnBrk="1" hangingPunct="1">
              <a:lnSpc>
                <a:spcPct val="80000"/>
              </a:lnSpc>
              <a:buFont typeface="Wingdings" charset="0"/>
              <a:buNone/>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We will not hesitate to call your parents to come pick you up, if you break the rules</a:t>
            </a:r>
          </a:p>
        </p:txBody>
      </p:sp>
      <p:pic>
        <p:nvPicPr>
          <p:cNvPr id="15365" name="Picture 7" descr="IMG_0293.jpg">
            <a:extLst>
              <a:ext uri="{FF2B5EF4-FFF2-40B4-BE49-F238E27FC236}">
                <a16:creationId xmlns:a16="http://schemas.microsoft.com/office/drawing/2014/main" id="{D5ED466D-951B-EB2B-A552-52C39644F1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40722">
            <a:off x="4476750" y="3021013"/>
            <a:ext cx="19050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Image may contain: sky, tree, cloud, road, outdoor and nature">
            <a:extLst>
              <a:ext uri="{FF2B5EF4-FFF2-40B4-BE49-F238E27FC236}">
                <a16:creationId xmlns:a16="http://schemas.microsoft.com/office/drawing/2014/main" id="{DB2EFB97-CA67-6AE5-1306-0783A1B6A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1509713"/>
            <a:ext cx="27622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Image may contain: sky, tree, outdoor and nature">
            <a:extLst>
              <a:ext uri="{FF2B5EF4-FFF2-40B4-BE49-F238E27FC236}">
                <a16:creationId xmlns:a16="http://schemas.microsoft.com/office/drawing/2014/main" id="{CC0158B4-E2BF-9865-0D98-5043DCA4C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0802">
            <a:off x="6502400" y="3684588"/>
            <a:ext cx="23558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and black logo&#10;&#10;AI-generated content may be incorrect.">
            <a:extLst>
              <a:ext uri="{FF2B5EF4-FFF2-40B4-BE49-F238E27FC236}">
                <a16:creationId xmlns:a16="http://schemas.microsoft.com/office/drawing/2014/main" id="{8DC25D09-4176-8E8D-96A0-31F1C9083DF1}"/>
              </a:ext>
            </a:extLst>
          </p:cNvPr>
          <p:cNvPicPr>
            <a:picLocks noChangeAspect="1"/>
          </p:cNvPicPr>
          <p:nvPr/>
        </p:nvPicPr>
        <p:blipFill>
          <a:blip r:embed="rId5"/>
          <a:stretch>
            <a:fillRect/>
          </a:stretch>
        </p:blipFill>
        <p:spPr>
          <a:xfrm>
            <a:off x="5715000" y="200272"/>
            <a:ext cx="2895600" cy="700242"/>
          </a:xfrm>
          <a:prstGeom prst="rect">
            <a:avLst/>
          </a:prstGeom>
        </p:spPr>
      </p:pic>
    </p:spTree>
  </p:cSld>
  <p:clrMapOvr>
    <a:masterClrMapping/>
  </p:clrMapOvr>
</p:sld>
</file>

<file path=ppt/theme/theme1.xml><?xml version="1.0" encoding="utf-8"?>
<a:theme xmlns:a="http://schemas.openxmlformats.org/drawingml/2006/main" name="Ax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xi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9">
        <a:dk1>
          <a:srgbClr val="000000"/>
        </a:dk1>
        <a:lt1>
          <a:srgbClr val="FFFFFF"/>
        </a:lt1>
        <a:dk2>
          <a:srgbClr val="0E0256"/>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Axis</Template>
  <TotalTime>1119</TotalTime>
  <Words>973</Words>
  <Application>Microsoft Macintosh PowerPoint</Application>
  <PresentationFormat>On-screen Show (4:3)</PresentationFormat>
  <Paragraphs>131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SimSun</vt:lpstr>
      <vt:lpstr>SimSun</vt:lpstr>
      <vt:lpstr>Arial</vt:lpstr>
      <vt:lpstr>Calibri</vt:lpstr>
      <vt:lpstr>Times New Roman</vt:lpstr>
      <vt:lpstr>Wingdings</vt:lpstr>
      <vt:lpstr>Axis</vt:lpstr>
      <vt:lpstr>Student Orientation </vt:lpstr>
      <vt:lpstr>AGENDA</vt:lpstr>
      <vt:lpstr>Welcome to RYLA</vt:lpstr>
      <vt:lpstr>GOALS OF RYLA</vt:lpstr>
      <vt:lpstr>What to Expect</vt:lpstr>
      <vt:lpstr>What to Expect</vt:lpstr>
      <vt:lpstr>What to Expect</vt:lpstr>
      <vt:lpstr>Meals &amp; Social Activities</vt:lpstr>
      <vt:lpstr>What you need to know</vt:lpstr>
      <vt:lpstr>RYLA CHALLENGE</vt:lpstr>
      <vt:lpstr>WHAT TO BRING</vt:lpstr>
      <vt:lpstr>WHAT NOT TO BRING</vt:lpstr>
      <vt:lpstr>YOUTH PROTECTION</vt:lpstr>
      <vt:lpstr>RYLA 2025 </vt:lpstr>
    </vt:vector>
  </TitlesOfParts>
  <Company>Purdue Marion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Training</dc:title>
  <dc:creator>lynn.purdue</dc:creator>
  <cp:lastModifiedBy>Michael Soden</cp:lastModifiedBy>
  <cp:revision>81</cp:revision>
  <cp:lastPrinted>2012-02-14T04:51:33Z</cp:lastPrinted>
  <dcterms:created xsi:type="dcterms:W3CDTF">2009-12-27T20:50:28Z</dcterms:created>
  <dcterms:modified xsi:type="dcterms:W3CDTF">2025-01-21T01:41:24Z</dcterms:modified>
</cp:coreProperties>
</file>