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23"/>
  </p:notesMasterIdLst>
  <p:handoutMasterIdLst>
    <p:handoutMasterId r:id="rId24"/>
  </p:handoutMasterIdLst>
  <p:sldIdLst>
    <p:sldId id="407" r:id="rId4"/>
    <p:sldId id="387" r:id="rId5"/>
    <p:sldId id="366" r:id="rId6"/>
    <p:sldId id="378" r:id="rId7"/>
    <p:sldId id="415" r:id="rId8"/>
    <p:sldId id="408" r:id="rId9"/>
    <p:sldId id="414" r:id="rId10"/>
    <p:sldId id="391" r:id="rId11"/>
    <p:sldId id="399" r:id="rId12"/>
    <p:sldId id="400" r:id="rId13"/>
    <p:sldId id="419" r:id="rId14"/>
    <p:sldId id="398" r:id="rId15"/>
    <p:sldId id="395" r:id="rId16"/>
    <p:sldId id="396" r:id="rId17"/>
    <p:sldId id="411" r:id="rId18"/>
    <p:sldId id="413" r:id="rId19"/>
    <p:sldId id="412" r:id="rId20"/>
    <p:sldId id="385" r:id="rId21"/>
    <p:sldId id="403"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90" autoAdjust="0"/>
  </p:normalViewPr>
  <p:slideViewPr>
    <p:cSldViewPr>
      <p:cViewPr>
        <p:scale>
          <a:sx n="52" d="100"/>
          <a:sy n="52" d="100"/>
        </p:scale>
        <p:origin x="-1848" y="-66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07E1EC7B-C0EF-4DC3-9152-9A4322DB1B99}" type="slidenum">
              <a:rPr lang="en-US" altLang="en-US"/>
              <a:pPr>
                <a:defRPr/>
              </a:pPr>
              <a:t>‹#›</a:t>
            </a:fld>
            <a:endParaRPr lang="en-US" altLang="en-US"/>
          </a:p>
        </p:txBody>
      </p:sp>
    </p:spTree>
    <p:extLst>
      <p:ext uri="{BB962C8B-B14F-4D97-AF65-F5344CB8AC3E}">
        <p14:creationId xmlns="" xmlns:p14="http://schemas.microsoft.com/office/powerpoint/2010/main" val="2107768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BF8E070D-E179-4F45-87E2-A77FB381BB36}" type="slidenum">
              <a:rPr lang="en-US" altLang="en-US"/>
              <a:pPr>
                <a:defRPr/>
              </a:pPr>
              <a:t>‹#›</a:t>
            </a:fld>
            <a:endParaRPr lang="en-US" altLang="en-US"/>
          </a:p>
        </p:txBody>
      </p:sp>
    </p:spTree>
    <p:extLst>
      <p:ext uri="{BB962C8B-B14F-4D97-AF65-F5344CB8AC3E}">
        <p14:creationId xmlns="" xmlns:p14="http://schemas.microsoft.com/office/powerpoint/2010/main" val="3392499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6BD51465-89E1-4597-AF99-3B6B8BAA8C4E}" type="slidenum">
              <a:rPr lang="en-US" altLang="en-US" smtClean="0"/>
              <a:pPr>
                <a:spcBef>
                  <a:spcPct val="0"/>
                </a:spcBef>
              </a:pPr>
              <a:t>1</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smtClean="0">
                <a:latin typeface="Times New Roman" pitchFamily="18" charset="0"/>
                <a:ea typeface="ヒラギノ角ゴ Pro W3" pitchFamily="-84" charset="-128"/>
                <a:cs typeface="Times New Roman" pitchFamily="18" charset="0"/>
              </a:rPr>
              <a:t>Hello and welcome to Rotary Foundation 101, a very basic and introductory lesson on The Rotary Foundation. (TRF).</a:t>
            </a:r>
          </a:p>
          <a:p>
            <a:r>
              <a:rPr lang="en-US" altLang="en-US" sz="1600" smtClean="0">
                <a:latin typeface="Times New Roman" pitchFamily="18" charset="0"/>
                <a:ea typeface="ヒラギノ角ゴ Pro W3" pitchFamily="-84" charset="-128"/>
                <a:cs typeface="Times New Roman" pitchFamily="18" charset="0"/>
              </a:rPr>
              <a:t>When I took my first French class, I knew a few Phrases like “hors D’oeuvres and déjà vu, and pomme frites . Everything else was Greek to me. This session will assume that you know about as much about TRF as I did about French that first day in class. My name is Patrick Carlton and I am the Rotary International Foundation Mentor for Southern Nevada. Let’s begin.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AD2D23FD-F065-4343-AA24-550533E6111E}" type="slidenum">
              <a:rPr lang="en-US" altLang="en-US" smtClean="0"/>
              <a:pPr>
                <a:spcBef>
                  <a:spcPct val="0"/>
                </a:spcBef>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smtClean="0">
                <a:solidFill>
                  <a:schemeClr val="accent1"/>
                </a:solidFill>
                <a:latin typeface="Georgia" pitchFamily="18" charset="0"/>
                <a:ea typeface="ヒラギノ角ゴ Pro W3" pitchFamily="-84" charset="-128"/>
              </a:rPr>
              <a:t>Participation &amp; transparency </a:t>
            </a:r>
          </a:p>
          <a:p>
            <a:r>
              <a:rPr lang="en-US" altLang="en-US" smtClean="0">
                <a:solidFill>
                  <a:srgbClr val="919295"/>
                </a:solidFill>
                <a:latin typeface="Georgia" pitchFamily="18" charset="0"/>
                <a:ea typeface="ヒラギノ角ゴ Pro W3" pitchFamily="-84" charset="-128"/>
              </a:rPr>
              <a:t>learn from prior years (what to do &amp; what not to do)</a:t>
            </a:r>
          </a:p>
          <a:p>
            <a:r>
              <a:rPr lang="en-US" altLang="en-US" smtClean="0">
                <a:solidFill>
                  <a:srgbClr val="919295"/>
                </a:solidFill>
                <a:latin typeface="Georgia" pitchFamily="18" charset="0"/>
                <a:ea typeface="ヒラギノ角ゴ Pro W3" pitchFamily="-84" charset="-128"/>
              </a:rPr>
              <a:t>involve in goal setting &amp; fundraising </a:t>
            </a:r>
          </a:p>
          <a:p>
            <a:r>
              <a:rPr lang="en-US" altLang="en-US" smtClean="0">
                <a:solidFill>
                  <a:srgbClr val="919295"/>
                </a:solidFill>
                <a:latin typeface="Georgia" pitchFamily="18" charset="0"/>
                <a:ea typeface="ヒラギノ角ゴ Pro W3" pitchFamily="-84" charset="-128"/>
              </a:rPr>
              <a:t>reminders (gave last year but not yet this year)</a:t>
            </a:r>
          </a:p>
          <a:p>
            <a:endParaRPr lang="en-US" altLang="en-US" smtClean="0">
              <a:latin typeface="Arial" pitchFamily="34" charset="0"/>
              <a:ea typeface="ヒラギノ角ゴ Pro W3" pitchFamily="-84" charset="-128"/>
            </a:endParaRPr>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8A0FE864-652D-48B1-8A07-487F27DDB791}" type="slidenum">
              <a:rPr lang="en-US" altLang="en-US" smtClean="0"/>
              <a:pPr>
                <a:spcBef>
                  <a:spcPct val="0"/>
                </a:spcBef>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BBAF4311-7BA0-41A0-95B0-3AF1270A68BA}" type="slidenum">
              <a:rPr lang="en-US" altLang="en-US" smtClean="0"/>
              <a:pPr>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73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AB77FA40-EB20-4585-BE1C-9016194DAF64}" type="slidenum">
              <a:rPr lang="en-US" altLang="en-US" smtClean="0"/>
              <a:pPr>
                <a:spcBef>
                  <a:spcPct val="0"/>
                </a:spcBef>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77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965C5581-0709-470F-A170-1518EC6BBFA3}" type="slidenum">
              <a:rPr lang="en-US" altLang="en-US" smtClean="0"/>
              <a:pPr>
                <a:spcBef>
                  <a:spcPct val="0"/>
                </a:spcBef>
              </a:pPr>
              <a:t>18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79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8A1DD952-6161-49B7-BA4F-0531FF399DF7}" type="slidenum">
              <a:rPr lang="en-US" altLang="en-US" smtClean="0"/>
              <a:pPr>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smtClean="0">
                <a:latin typeface="Arial" pitchFamily="34" charset="0"/>
                <a:ea typeface="ヒラギノ角ゴ Pro W3" pitchFamily="-84" charset="-128"/>
              </a:rPr>
              <a:t>TRF is a highly respected charitable foundation, annually receiving high marks from three of the most important “watchdog organizations” that track the behavior of foundations. TRF is “top drawer.” As you see, 89% of funds received go to support charitable programs of the type we have been discussing. Only 11% of the money is employed in fundraising and for administrative expenses. Not bad at all!</a:t>
            </a: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DC0BBCE6-4884-4653-9CF7-F745B7C46E6B}" type="slidenum">
              <a:rPr lang="en-US" altLang="en-US" smtClean="0"/>
              <a:pPr>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smtClean="0">
                <a:latin typeface="Arial" pitchFamily="34" charset="0"/>
                <a:ea typeface="ヒラギノ角ゴ Pro W3" pitchFamily="-84" charset="-128"/>
              </a:rPr>
              <a:t>Here are several ways to recognize member support of the foundation. The Paul Harris Fellow program, established in 1957, recognizes members who, either at “one fell swoop” or over a period of time, donate $1000 to TRF. They are honored with a special certificate and a lapel pin which announces to other Rotarians that the wearer is “all in” for the Foundation.  Those members who agree to make an annual contribution of at least $1000 to TRF are named members of the Paul Harris Society. In District 5300 Jan Carlton has served as the Coordinator of the Society since just after its creation in 2005. I had the honor of serving as her Co-Coordinator for one year. Members who donate $10,000 or more to TRF are honored with the title of Major Donor at four giving levels shown here.</a:t>
            </a:r>
          </a:p>
        </p:txBody>
      </p:sp>
      <p:sp>
        <p:nvSpPr>
          <p:cNvPr id="66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802565DA-3621-4CEC-B97E-D8F69A9187B9}" type="slidenum">
              <a:rPr lang="en-US" altLang="en-US" smtClean="0"/>
              <a:pPr>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anose="02020603050405020304" pitchFamily="18" charset="0"/>
                <a:ea typeface="ヒラギノ角ゴ Pro W3" pitchFamily="-84" charset="-128"/>
                <a:cs typeface="Times New Roman" panose="02020603050405020304" pitchFamily="18" charset="0"/>
              </a:rPr>
              <a:t>There are support opportunities both for those with modest financial capacity as well as Las Vegas “high rollers.” Those donating  $250,000 or more are named members of the Arch </a:t>
            </a:r>
            <a:r>
              <a:rPr lang="en-US" altLang="en-US" sz="1600" dirty="0" err="1" smtClean="0">
                <a:latin typeface="Times New Roman" panose="02020603050405020304" pitchFamily="18" charset="0"/>
                <a:ea typeface="ヒラギノ角ゴ Pro W3" pitchFamily="-84" charset="-128"/>
                <a:cs typeface="Times New Roman" panose="02020603050405020304" pitchFamily="18" charset="0"/>
              </a:rPr>
              <a:t>Klumpf</a:t>
            </a:r>
            <a:r>
              <a:rPr lang="en-US" altLang="en-US" sz="1600" dirty="0" smtClean="0">
                <a:latin typeface="Times New Roman" panose="02020603050405020304" pitchFamily="18" charset="0"/>
                <a:ea typeface="ヒラギノ角ゴ Pro W3" pitchFamily="-84" charset="-128"/>
                <a:cs typeface="Times New Roman" panose="02020603050405020304" pitchFamily="18" charset="0"/>
              </a:rPr>
              <a:t> Society. There are three AKS</a:t>
            </a:r>
            <a:r>
              <a:rPr lang="en-US" altLang="en-US" sz="1600" baseline="0" dirty="0" smtClean="0">
                <a:latin typeface="Times New Roman" panose="02020603050405020304" pitchFamily="18" charset="0"/>
                <a:ea typeface="ヒラギノ角ゴ Pro W3" pitchFamily="-84" charset="-128"/>
                <a:cs typeface="Times New Roman" panose="02020603050405020304" pitchFamily="18" charset="0"/>
              </a:rPr>
              <a:t> giving levels. $250,000; $500k; and $1 million. (Three diamonds) Members have their family photos posted in a special display at Rotary Headquarters in Evanston, Illinois and are invited to a special presentation ceremony honoring their philanthropy. Very nice event!</a:t>
            </a:r>
            <a:endParaRPr lang="en-US" altLang="en-US" sz="1600" dirty="0" smtClean="0">
              <a:latin typeface="Times New Roman" panose="02020603050405020304" pitchFamily="18" charset="0"/>
              <a:ea typeface="ヒラギノ角ゴ Pro W3" pitchFamily="-84" charset="-128"/>
              <a:cs typeface="Times New Roman" panose="02020603050405020304" pitchFamily="18" charset="0"/>
            </a:endParaRPr>
          </a:p>
          <a:p>
            <a:endParaRPr lang="en-US" altLang="en-US" sz="1600" dirty="0" smtClean="0">
              <a:latin typeface="Times New Roman" panose="02020603050405020304" pitchFamily="18" charset="0"/>
              <a:ea typeface="ヒラギノ角ゴ Pro W3" pitchFamily="-84" charset="-128"/>
              <a:cs typeface="Times New Roman" panose="02020603050405020304" pitchFamily="18" charset="0"/>
            </a:endParaRPr>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D30BCAA6-1526-4688-9234-951F8581FA1C}"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EREY-</a:t>
            </a:r>
            <a:r>
              <a:rPr lang="en-US" altLang="en-US" dirty="0" err="1" smtClean="0"/>
              <a:t>Avg</a:t>
            </a:r>
            <a:r>
              <a:rPr lang="en-US" altLang="en-US" dirty="0" smtClean="0"/>
              <a:t> donations from club equal $100 per member. 100% Sustaining</a:t>
            </a:r>
            <a:r>
              <a:rPr lang="en-US" altLang="en-US" baseline="0" dirty="0" smtClean="0"/>
              <a:t> Member Club. Every member contributes at least $100 to TRF. </a:t>
            </a:r>
            <a:r>
              <a:rPr lang="en-US" altLang="en-US" dirty="0" smtClean="0"/>
              <a:t> There are 7 100% PHF clubs in 5300. Five of them are in Nevada. (Southwest, North LV, Central, Las Vegas, and Las Vegas West.)</a:t>
            </a: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57066" indent="-291179" eaLnBrk="0" hangingPunct="0">
              <a:spcBef>
                <a:spcPct val="30000"/>
              </a:spcBef>
              <a:defRPr sz="1200">
                <a:solidFill>
                  <a:schemeClr val="tx1"/>
                </a:solidFill>
                <a:latin typeface="Calibri" charset="0"/>
                <a:ea typeface="ＭＳ Ｐゴシック" charset="-128"/>
              </a:defRPr>
            </a:lvl2pPr>
            <a:lvl3pPr marL="1164717" indent="-232943" eaLnBrk="0" hangingPunct="0">
              <a:spcBef>
                <a:spcPct val="30000"/>
              </a:spcBef>
              <a:defRPr sz="1200">
                <a:solidFill>
                  <a:schemeClr val="tx1"/>
                </a:solidFill>
                <a:latin typeface="Calibri" charset="0"/>
                <a:ea typeface="ＭＳ Ｐゴシック" charset="-128"/>
              </a:defRPr>
            </a:lvl3pPr>
            <a:lvl4pPr marL="1630604" indent="-232943" eaLnBrk="0" hangingPunct="0">
              <a:spcBef>
                <a:spcPct val="30000"/>
              </a:spcBef>
              <a:defRPr sz="1200">
                <a:solidFill>
                  <a:schemeClr val="tx1"/>
                </a:solidFill>
                <a:latin typeface="Calibri" charset="0"/>
                <a:ea typeface="ＭＳ Ｐゴシック" charset="-128"/>
              </a:defRPr>
            </a:lvl4pPr>
            <a:lvl5pPr marL="2096491" indent="-232943" eaLnBrk="0" hangingPunct="0">
              <a:spcBef>
                <a:spcPct val="30000"/>
              </a:spcBef>
              <a:defRPr sz="1200">
                <a:solidFill>
                  <a:schemeClr val="tx1"/>
                </a:solidFill>
                <a:latin typeface="Calibri" charset="0"/>
                <a:ea typeface="ＭＳ Ｐゴシック" charset="-128"/>
              </a:defRPr>
            </a:lvl5pPr>
            <a:lvl6pPr marL="2562377" indent="-232943" defTabSz="465887" eaLnBrk="0" fontAlgn="base" hangingPunct="0">
              <a:spcBef>
                <a:spcPct val="30000"/>
              </a:spcBef>
              <a:spcAft>
                <a:spcPct val="0"/>
              </a:spcAft>
              <a:defRPr sz="1200">
                <a:solidFill>
                  <a:schemeClr val="tx1"/>
                </a:solidFill>
                <a:latin typeface="Calibri" charset="0"/>
                <a:ea typeface="ＭＳ Ｐゴシック" charset="-128"/>
              </a:defRPr>
            </a:lvl6pPr>
            <a:lvl7pPr marL="3028264" indent="-232943" defTabSz="465887" eaLnBrk="0" fontAlgn="base" hangingPunct="0">
              <a:spcBef>
                <a:spcPct val="30000"/>
              </a:spcBef>
              <a:spcAft>
                <a:spcPct val="0"/>
              </a:spcAft>
              <a:defRPr sz="1200">
                <a:solidFill>
                  <a:schemeClr val="tx1"/>
                </a:solidFill>
                <a:latin typeface="Calibri" charset="0"/>
                <a:ea typeface="ＭＳ Ｐゴシック" charset="-128"/>
              </a:defRPr>
            </a:lvl7pPr>
            <a:lvl8pPr marL="3494151" indent="-232943" defTabSz="465887" eaLnBrk="0" fontAlgn="base" hangingPunct="0">
              <a:spcBef>
                <a:spcPct val="30000"/>
              </a:spcBef>
              <a:spcAft>
                <a:spcPct val="0"/>
              </a:spcAft>
              <a:defRPr sz="1200">
                <a:solidFill>
                  <a:schemeClr val="tx1"/>
                </a:solidFill>
                <a:latin typeface="Calibri" charset="0"/>
                <a:ea typeface="ＭＳ Ｐゴシック" charset="-128"/>
              </a:defRPr>
            </a:lvl8pPr>
            <a:lvl9pPr marL="3960038" indent="-232943" defTabSz="465887"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E14B026F-CE30-4296-B6F7-FD98E644E94C}"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supplied</a:t>
            </a:r>
            <a:r>
              <a:rPr lang="en-US" baseline="0" dirty="0" smtClean="0"/>
              <a:t> by the Contact Center.</a:t>
            </a:r>
            <a:endParaRPr lang="en-US" dirty="0"/>
          </a:p>
        </p:txBody>
      </p:sp>
      <p:sp>
        <p:nvSpPr>
          <p:cNvPr id="4" name="Slide Number Placeholder 3"/>
          <p:cNvSpPr>
            <a:spLocks noGrp="1"/>
          </p:cNvSpPr>
          <p:nvPr>
            <p:ph type="sldNum" sz="quarter" idx="10"/>
          </p:nvPr>
        </p:nvSpPr>
        <p:spPr/>
        <p:txBody>
          <a:bodyPr/>
          <a:lstStyle/>
          <a:p>
            <a:pPr>
              <a:defRPr/>
            </a:pPr>
            <a:fld id="{BF8E070D-E179-4F45-87E2-A77FB381BB36}" type="slidenum">
              <a:rPr lang="en-US" altLang="en-US" smtClean="0"/>
              <a:pPr>
                <a:defRPr/>
              </a:pPr>
              <a:t>7</a:t>
            </a:fld>
            <a:endParaRPr lang="en-US" altLang="en-US"/>
          </a:p>
        </p:txBody>
      </p:sp>
    </p:spTree>
    <p:extLst>
      <p:ext uri="{BB962C8B-B14F-4D97-AF65-F5344CB8AC3E}">
        <p14:creationId xmlns="" xmlns:p14="http://schemas.microsoft.com/office/powerpoint/2010/main" val="62714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a:r>
              <a:rPr lang="en-US" altLang="en-US" sz="1600" dirty="0" smtClean="0">
                <a:latin typeface="Times New Roman" panose="02020603050405020304" pitchFamily="18" charset="0"/>
                <a:ea typeface="ヒラギノ角ゴ Pro W3" pitchFamily="-84" charset="-128"/>
                <a:cs typeface="Times New Roman" panose="02020603050405020304" pitchFamily="18" charset="0"/>
              </a:rPr>
              <a:t>Looking for an easy way to contribute? Consider signing  up for Rotary Direct, Rotary’s recurring giving program, with either your credit or debit card.  Pick a fund, either the Annual Fund or </a:t>
            </a:r>
            <a:r>
              <a:rPr lang="en-US" altLang="en-US" sz="1600" dirty="0" err="1" smtClean="0">
                <a:latin typeface="Times New Roman" panose="02020603050405020304" pitchFamily="18" charset="0"/>
                <a:ea typeface="ヒラギノ角ゴ Pro W3" pitchFamily="-84" charset="-128"/>
                <a:cs typeface="Times New Roman" panose="02020603050405020304" pitchFamily="18" charset="0"/>
              </a:rPr>
              <a:t>PolioPlus</a:t>
            </a:r>
            <a:r>
              <a:rPr lang="en-US" altLang="en-US" sz="1600" dirty="0" smtClean="0">
                <a:latin typeface="Times New Roman" panose="02020603050405020304" pitchFamily="18" charset="0"/>
                <a:ea typeface="ヒラギノ角ゴ Pro W3" pitchFamily="-84" charset="-128"/>
                <a:cs typeface="Times New Roman" panose="02020603050405020304" pitchFamily="18" charset="0"/>
              </a:rPr>
              <a:t> Fund, or both. Select your frequency- monthly, quarterly or annually.  That way you don’t have to tie a string around your finger, or some other portion of your anatomy!</a:t>
            </a:r>
          </a:p>
          <a:p>
            <a:pPr defTabSz="912813"/>
            <a:endParaRPr lang="en-US" altLang="en-US" sz="1600" dirty="0" smtClean="0">
              <a:latin typeface="Arial" pitchFamily="34" charset="0"/>
              <a:ea typeface="ヒラギノ角ゴ Pro W3" pitchFamily="-84" charset="-128"/>
              <a:cs typeface="Arial" pitchFamily="34" charset="0"/>
            </a:endParaRPr>
          </a:p>
          <a:p>
            <a:pPr defTabSz="912813"/>
            <a:endParaRPr lang="en-US" altLang="en-US" dirty="0" smtClean="0">
              <a:latin typeface="Arial" pitchFamily="34" charset="0"/>
              <a:ea typeface="ヒラギノ角ゴ Pro W3" pitchFamily="-84" charset="-128"/>
            </a:endParaRPr>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69182D10-7622-4621-BD40-B0C46DBD528F}" type="slidenum">
              <a:rPr lang="en-US" altLang="en-US" smtClean="0"/>
              <a:pPr>
                <a:spcBef>
                  <a:spcPct val="0"/>
                </a:spcBef>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ヒラギノ角ゴ Pro W3" pitchFamily="-84" charset="-128"/>
              </a:rPr>
              <a:t>Everyone in the club can view goals, but who specifically can enter and edit goals?</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(CLICK)</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At the club level, the president, secretary, treasurer, Foundation chair, membership chair, and executive secretary can all enter goals for the year they are in office?</a:t>
            </a:r>
          </a:p>
          <a:p>
            <a:r>
              <a:rPr lang="en-US" altLang="en-US" smtClean="0">
                <a:latin typeface="Arial" pitchFamily="34" charset="0"/>
                <a:ea typeface="ヒラギノ角ゴ Pro W3" pitchFamily="-84" charset="-128"/>
              </a:rPr>
              <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(CLICK)</a:t>
            </a:r>
            <a:br>
              <a:rPr lang="en-US" altLang="en-US" smtClean="0">
                <a:latin typeface="Arial" pitchFamily="34" charset="0"/>
                <a:ea typeface="ヒラギノ角ゴ Pro W3" pitchFamily="-84" charset="-128"/>
              </a:rPr>
            </a:br>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Ideally, club officers will enter their club’s goals during their elect year. </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(CLICK)</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However, current, incoming, and immediate past officers can view all year tabs, and edit goals and achievements for their own year at any time (even after their year is over).</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So, let’s take a look at two examples of a club entering a goal.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ヒラギノ角ゴ Pro W3" pitchFamily="-84" charset="-128"/>
              </a:rPr>
              <a:t>Below the Annual Fund trends are the three main goals for Foundation giving: </a:t>
            </a:r>
          </a:p>
          <a:p>
            <a:r>
              <a:rPr lang="en-US" altLang="en-US" smtClean="0">
                <a:latin typeface="Arial" pitchFamily="34" charset="0"/>
                <a:ea typeface="ヒラギノ角ゴ Pro W3" pitchFamily="-84" charset="-128"/>
              </a:rPr>
              <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-The Annual Fund is broken out by Paul Harris Society, Sustaining Members, EREY, and other contributions. </a:t>
            </a:r>
          </a:p>
          <a:p>
            <a:r>
              <a:rPr lang="en-US" altLang="en-US" smtClean="0">
                <a:latin typeface="Arial" pitchFamily="34" charset="0"/>
                <a:ea typeface="ヒラギノ角ゴ Pro W3" pitchFamily="-84" charset="-128"/>
              </a:rPr>
              <a:t>-Then we have PolioPlus.</a:t>
            </a:r>
          </a:p>
          <a:p>
            <a:r>
              <a:rPr lang="en-US" altLang="en-US" smtClean="0">
                <a:latin typeface="Arial" pitchFamily="34" charset="0"/>
                <a:ea typeface="ヒラギノ角ゴ Pro W3" pitchFamily="-84" charset="-128"/>
              </a:rPr>
              <a:t>-And last we have Major Gifts and Endowment Fund, which includes Major Gifts, Bequest Society, and Benefactors. </a:t>
            </a:r>
          </a:p>
          <a:p>
            <a:endParaRPr lang="en-US" altLang="en-US" smtClean="0">
              <a:latin typeface="Arial" pitchFamily="34" charset="0"/>
              <a:ea typeface="ヒラギノ角ゴ Pro W3" pitchFamily="-84" charset="-128"/>
            </a:endParaRP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In this example we’ll be entering a goal for Annual Fund, on the Foundation Giving tab.</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Anyone who can edit goals in that particular year will see an “EDIT” button. </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(CLICK)</a:t>
            </a:r>
          </a:p>
          <a:p>
            <a:endParaRPr lang="en-US" altLang="en-US" smtClean="0">
              <a:latin typeface="Arial" pitchFamily="34" charset="0"/>
              <a:ea typeface="ヒラギノ角ゴ Pro W3" pitchFamily="-84" charset="-128"/>
            </a:endParaRPr>
          </a:p>
          <a:p>
            <a:r>
              <a:rPr lang="en-US" altLang="en-US" smtClean="0">
                <a:latin typeface="Arial" pitchFamily="34" charset="0"/>
                <a:ea typeface="ヒラギノ角ゴ Pro W3" pitchFamily="-84" charset="-128"/>
              </a:rPr>
              <a:t>Everyone else will see “VIEW” which allows them to see the goals in more detail, but not add or change goals and achievements.</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
            </a:r>
            <a:br>
              <a:rPr lang="en-US" altLang="en-US" smtClean="0">
                <a:latin typeface="Arial" pitchFamily="34" charset="0"/>
                <a:ea typeface="ヒラギノ角ゴ Pro W3" pitchFamily="-84" charset="-128"/>
              </a:rPr>
            </a:br>
            <a:r>
              <a:rPr lang="en-US" altLang="en-US" smtClean="0">
                <a:latin typeface="Arial" pitchFamily="34" charset="0"/>
                <a:ea typeface="ヒラギノ角ゴ Pro W3" pitchFamily="-84" charset="-128"/>
              </a:rPr>
              <a:t>So, let’s click “EDIT”</a:t>
            </a:r>
          </a:p>
          <a:p>
            <a:endParaRPr lang="en-US" altLang="en-US" smtClean="0">
              <a:latin typeface="Arial" pitchFamily="34" charset="0"/>
              <a:ea typeface="ヒラギノ角ゴ Pro W3" pitchFamily="-84" charset="-128"/>
            </a:endParaRPr>
          </a:p>
        </p:txBody>
      </p:sp>
      <p:sp>
        <p:nvSpPr>
          <p:cNvPr id="768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ea typeface="ヒラギノ角ゴ Pro W3" pitchFamily="-84" charset="-128"/>
              </a:defRPr>
            </a:lvl1pPr>
            <a:lvl2pPr marL="742950" indent="-285750" defTabSz="930275"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0275"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0275"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0275"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CCB3D8E8-5E07-4E61-9210-8C7F036AEC3F}" type="slidenum">
              <a:rPr lang="en-US" altLang="en-US" smtClean="0"/>
              <a:pPr>
                <a:spcBef>
                  <a:spcPct val="0"/>
                </a:spcBef>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17562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6919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22419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267601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6524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4520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130520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8220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83916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71477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5396613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263400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838362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84767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10396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75922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11035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429381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30786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135112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75690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10167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867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9863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241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6607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8">
            <a:extLst>
              <a:ext uri="{28A0092B-C50C-407E-A947-70E740481C1C}">
                <a14:useLocalDpi xmlns=""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lang="en-US" altLang="en-US" sz="900" smtClean="0">
                <a:solidFill>
                  <a:srgbClr val="BCBDC0"/>
                </a:solidFill>
                <a:latin typeface="Arial Narrow" pitchFamily="34" charset="0"/>
              </a:rPr>
              <a:t>TITLE  |  </a:t>
            </a:r>
            <a:fld id="{058775E6-6ABB-438C-8017-9D01F5C0DF90}" type="slidenum">
              <a:rPr lang="en-US" altLang="en-US" sz="900" smtClean="0">
                <a:solidFill>
                  <a:srgbClr val="BCBDC0"/>
                </a:solidFill>
                <a:latin typeface="Arial Narrow" pitchFamily="34" charset="0"/>
              </a:rPr>
              <a:pPr algn="r">
                <a:defRPr/>
              </a:pPr>
              <a:t>‹#›</a:t>
            </a:fld>
            <a:r>
              <a:rPr lang="en-US" altLang="en-US" sz="900" smtClean="0">
                <a:solidFill>
                  <a:srgbClr val="BCBDC0"/>
                </a:solidFill>
                <a:latin typeface="Arial Narrow" pitchFamily="34" charset="0"/>
              </a:rPr>
              <a:t>  </a:t>
            </a:r>
            <a:endParaRPr lang="en-US" altLang="en-US" sz="900" smtClean="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7" r:id="rId14"/>
    <p:sldLayoutId id="2147484638"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lang="en-US" altLang="en-US" sz="900" smtClean="0">
                <a:solidFill>
                  <a:srgbClr val="BCBDC0"/>
                </a:solidFill>
                <a:latin typeface="Arial Narrow" pitchFamily="34" charset="0"/>
              </a:rPr>
              <a:t>TITLE |  </a:t>
            </a:r>
            <a:fld id="{63B8AF87-2830-4C91-971E-C89E28CBB6C7}" type="slidenum">
              <a:rPr lang="en-US" altLang="en-US" sz="900" smtClean="0">
                <a:solidFill>
                  <a:srgbClr val="BCBDC0"/>
                </a:solidFill>
                <a:latin typeface="Arial Narrow" pitchFamily="34" charset="0"/>
              </a:rPr>
              <a:pPr algn="r">
                <a:defRPr/>
              </a:pPr>
              <a:t>‹#›</a:t>
            </a:fld>
            <a:r>
              <a:rPr lang="en-US" altLang="en-US" sz="900" smtClean="0">
                <a:solidFill>
                  <a:srgbClr val="BCBDC0"/>
                </a:solidFill>
                <a:latin typeface="Arial Narrow" pitchFamily="34" charset="0"/>
              </a:rPr>
              <a:t>  </a:t>
            </a:r>
            <a:endParaRPr lang="en-US" altLang="en-US" sz="900" smtClean="0">
              <a:solidFill>
                <a:srgbClr val="958D85"/>
              </a:solidFill>
              <a:latin typeface="Arial Narrow" pitchFamily="34" charset="0"/>
            </a:endParaRPr>
          </a:p>
        </p:txBody>
      </p:sp>
      <p:pic>
        <p:nvPicPr>
          <p:cNvPr id="3075" name="Picture 3"/>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contact.center@rotary.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981200"/>
            <a:ext cx="7772400" cy="1143000"/>
          </a:xfrm>
        </p:spPr>
        <p:txBody>
          <a:bodyPr/>
          <a:lstStyle/>
          <a:p>
            <a:pPr>
              <a:defRPr/>
            </a:pPr>
            <a:r>
              <a:rPr lang="en-US" altLang="en-US" sz="5200" b="1"/>
              <a:t>The Rotary Foundation</a:t>
            </a:r>
          </a:p>
        </p:txBody>
      </p:sp>
      <p:sp>
        <p:nvSpPr>
          <p:cNvPr id="17411" name="Rectangle 3"/>
          <p:cNvSpPr>
            <a:spLocks noGrp="1" noChangeArrowheads="1"/>
          </p:cNvSpPr>
          <p:nvPr>
            <p:ph type="subTitle" idx="1"/>
          </p:nvPr>
        </p:nvSpPr>
        <p:spPr bwMode="auto">
          <a:xfrm>
            <a:off x="1219200" y="4419600"/>
            <a:ext cx="6427788" cy="1676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4400" i="1" smtClean="0">
                <a:latin typeface="Georgia" pitchFamily="18" charset="0"/>
              </a:rPr>
              <a:t>Our world --- not as it is, but as it could be…</a:t>
            </a:r>
          </a:p>
          <a:p>
            <a:endParaRPr lang="en-US" altLang="en-US" sz="4400" i="1" smtClean="0">
              <a:latin typeface="Georgia" pitchFamily="18" charset="0"/>
            </a:endParaRPr>
          </a:p>
          <a:p>
            <a:endParaRPr lang="en-US" altLang="en-US" smtClean="0">
              <a:latin typeface="Georgia"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Goal Setting In Rotary Club Central</a:t>
            </a:r>
          </a:p>
        </p:txBody>
      </p:sp>
      <p:pic>
        <p:nvPicPr>
          <p:cNvPr id="43011" name="Picture 3"/>
          <p:cNvPicPr>
            <a:picLocks noChangeAspect="1"/>
          </p:cNvPicPr>
          <p:nvPr/>
        </p:nvPicPr>
        <p:blipFill>
          <a:blip r:embed="rId3">
            <a:extLst>
              <a:ext uri="{28A0092B-C50C-407E-A947-70E740481C1C}">
                <a14:useLocalDpi xmlns="" xmlns:a14="http://schemas.microsoft.com/office/drawing/2010/main" val="0"/>
              </a:ext>
            </a:extLst>
          </a:blip>
          <a:srcRect l="5403" t="4308" b="36000"/>
          <a:stretch>
            <a:fillRect/>
          </a:stretch>
        </p:blipFill>
        <p:spPr bwMode="auto">
          <a:xfrm>
            <a:off x="1600200" y="1060450"/>
            <a:ext cx="70866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Arial Narrow" pitchFamily="34" charset="0"/>
              </a:rPr>
              <a:t>Useful  Reports</a:t>
            </a:r>
          </a:p>
        </p:txBody>
      </p:sp>
      <p:sp>
        <p:nvSpPr>
          <p:cNvPr id="45059" name="Content Placeholder 2"/>
          <p:cNvSpPr txBox="1">
            <a:spLocks/>
          </p:cNvSpPr>
          <p:nvPr/>
        </p:nvSpPr>
        <p:spPr bwMode="auto">
          <a:xfrm>
            <a:off x="533400" y="1371600"/>
            <a:ext cx="777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1600" b="1" dirty="0" smtClean="0">
                <a:solidFill>
                  <a:schemeClr val="accent1"/>
                </a:solidFill>
                <a:latin typeface="Georgia" pitchFamily="18" charset="0"/>
              </a:rPr>
              <a:t>Reports </a:t>
            </a:r>
            <a:endParaRPr lang="en-US" altLang="en-US" sz="1600" b="1" dirty="0">
              <a:solidFill>
                <a:schemeClr val="accent1"/>
              </a:solidFill>
              <a:latin typeface="Georgia" pitchFamily="18" charset="0"/>
            </a:endParaRPr>
          </a:p>
          <a:p>
            <a:pPr lvl="1">
              <a:spcBef>
                <a:spcPct val="20000"/>
              </a:spcBef>
              <a:buClr>
                <a:schemeClr val="accent1"/>
              </a:buClr>
              <a:buSzPct val="120000"/>
              <a:buFont typeface="Wingdings" pitchFamily="2" charset="2"/>
              <a:buChar char="§"/>
            </a:pPr>
            <a:endParaRPr lang="en-US" altLang="en-US" sz="1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800" b="1" dirty="0" smtClean="0">
                <a:solidFill>
                  <a:srgbClr val="58585A"/>
                </a:solidFill>
                <a:latin typeface="Georgia" pitchFamily="18" charset="0"/>
              </a:rPr>
              <a:t>Your </a:t>
            </a:r>
            <a:r>
              <a:rPr lang="en-US" altLang="en-US" sz="1800" b="1" dirty="0">
                <a:solidFill>
                  <a:srgbClr val="58585A"/>
                </a:solidFill>
                <a:latin typeface="Georgia" pitchFamily="18" charset="0"/>
              </a:rPr>
              <a:t>personal Donor History Report</a:t>
            </a:r>
          </a:p>
          <a:p>
            <a:pPr lvl="1">
              <a:spcBef>
                <a:spcPct val="20000"/>
              </a:spcBef>
              <a:buClr>
                <a:schemeClr val="accent1"/>
              </a:buClr>
              <a:buSzPct val="120000"/>
              <a:buFont typeface="Wingdings" pitchFamily="2" charset="2"/>
              <a:buChar char="§"/>
            </a:pPr>
            <a:endParaRPr lang="en-US" altLang="en-US" sz="1800" b="1" dirty="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800" b="1" dirty="0" smtClean="0">
                <a:solidFill>
                  <a:srgbClr val="58585A"/>
                </a:solidFill>
                <a:latin typeface="Georgia" pitchFamily="18" charset="0"/>
              </a:rPr>
              <a:t>Club </a:t>
            </a:r>
            <a:r>
              <a:rPr lang="en-US" altLang="en-US" sz="1800" b="1" dirty="0">
                <a:solidFill>
                  <a:srgbClr val="58585A"/>
                </a:solidFill>
                <a:latin typeface="Georgia" pitchFamily="18" charset="0"/>
              </a:rPr>
              <a:t>Fundraising Analysis</a:t>
            </a:r>
          </a:p>
          <a:p>
            <a:pPr lvl="1">
              <a:spcBef>
                <a:spcPct val="20000"/>
              </a:spcBef>
              <a:buClr>
                <a:schemeClr val="accent1"/>
              </a:buClr>
              <a:buSzPct val="120000"/>
              <a:buFont typeface="Wingdings" pitchFamily="2" charset="2"/>
              <a:buChar char="§"/>
            </a:pPr>
            <a:endParaRPr lang="en-US" altLang="en-US" sz="1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800" b="1" dirty="0" smtClean="0">
                <a:solidFill>
                  <a:srgbClr val="58585A"/>
                </a:solidFill>
                <a:latin typeface="Georgia" pitchFamily="18" charset="0"/>
              </a:rPr>
              <a:t>Club </a:t>
            </a:r>
            <a:r>
              <a:rPr lang="en-US" altLang="en-US" sz="1800" b="1" dirty="0">
                <a:solidFill>
                  <a:srgbClr val="58585A"/>
                </a:solidFill>
                <a:latin typeface="Georgia" pitchFamily="18" charset="0"/>
              </a:rPr>
              <a:t>Recognition </a:t>
            </a:r>
            <a:r>
              <a:rPr lang="en-US" altLang="en-US" sz="1800" b="1" dirty="0" smtClean="0">
                <a:solidFill>
                  <a:srgbClr val="58585A"/>
                </a:solidFill>
                <a:latin typeface="Georgia" pitchFamily="18" charset="0"/>
              </a:rPr>
              <a:t>Summary (CRS)</a:t>
            </a:r>
            <a:endParaRPr lang="en-US" altLang="en-US" sz="1800" b="1" dirty="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altLang="en-US" sz="1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800" b="1" dirty="0" smtClean="0">
                <a:solidFill>
                  <a:srgbClr val="58585A"/>
                </a:solidFill>
                <a:latin typeface="Georgia" pitchFamily="18" charset="0"/>
              </a:rPr>
              <a:t>EREY, Sustaining Member, and Paul Harris Society  </a:t>
            </a:r>
            <a:r>
              <a:rPr lang="en-US" altLang="en-US" sz="1800" b="1" dirty="0">
                <a:solidFill>
                  <a:srgbClr val="58585A"/>
                </a:solidFill>
                <a:latin typeface="Georgia" pitchFamily="18" charset="0"/>
              </a:rPr>
              <a:t>Eligibility Report</a:t>
            </a:r>
          </a:p>
          <a:p>
            <a:pPr lvl="1">
              <a:spcBef>
                <a:spcPct val="20000"/>
              </a:spcBef>
              <a:buClr>
                <a:schemeClr val="accent1"/>
              </a:buClr>
              <a:buSzPct val="120000"/>
              <a:buFont typeface="Wingdings" pitchFamily="2" charset="2"/>
              <a:buChar char="§"/>
            </a:pPr>
            <a:endParaRPr lang="en-US" altLang="en-US" sz="1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800" b="1" dirty="0" err="1" smtClean="0">
                <a:solidFill>
                  <a:srgbClr val="58585A"/>
                </a:solidFill>
                <a:latin typeface="Georgia" pitchFamily="18" charset="0"/>
              </a:rPr>
              <a:t>PolioPlus</a:t>
            </a:r>
            <a:r>
              <a:rPr lang="en-US" altLang="en-US" sz="1800" b="1" dirty="0" smtClean="0">
                <a:solidFill>
                  <a:srgbClr val="58585A"/>
                </a:solidFill>
                <a:latin typeface="Georgia" pitchFamily="18" charset="0"/>
              </a:rPr>
              <a:t> </a:t>
            </a:r>
            <a:r>
              <a:rPr lang="en-US" altLang="en-US" sz="1800" b="1" dirty="0">
                <a:solidFill>
                  <a:srgbClr val="58585A"/>
                </a:solidFill>
                <a:latin typeface="Georgia" pitchFamily="18" charset="0"/>
              </a:rPr>
              <a:t>Contribution </a:t>
            </a:r>
            <a:r>
              <a:rPr lang="en-US" altLang="en-US" sz="1800" b="1" dirty="0" smtClean="0">
                <a:solidFill>
                  <a:srgbClr val="58585A"/>
                </a:solidFill>
                <a:latin typeface="Georgia" pitchFamily="18" charset="0"/>
              </a:rPr>
              <a:t>Report</a:t>
            </a:r>
            <a:endParaRPr lang="en-US" altLang="en-US" sz="1800" b="1" dirty="0">
              <a:solidFill>
                <a:srgbClr val="58585A"/>
              </a:solidFill>
              <a:latin typeface="Georgia" pitchFamily="18" charset="0"/>
            </a:endParaRPr>
          </a:p>
        </p:txBody>
      </p:sp>
    </p:spTree>
    <p:extLst>
      <p:ext uri="{BB962C8B-B14F-4D97-AF65-F5344CB8AC3E}">
        <p14:creationId xmlns="" xmlns:p14="http://schemas.microsoft.com/office/powerpoint/2010/main" val="50714367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Club Fundraising Analysis</a:t>
            </a:r>
          </a:p>
        </p:txBody>
      </p:sp>
      <p:pic>
        <p:nvPicPr>
          <p:cNvPr id="40963" name="Picture 1"/>
          <p:cNvPicPr>
            <a:picLocks noChangeAspect="1"/>
          </p:cNvPicPr>
          <p:nvPr/>
        </p:nvPicPr>
        <p:blipFill>
          <a:blip r:embed="rId3">
            <a:extLst>
              <a:ext uri="{28A0092B-C50C-407E-A947-70E740481C1C}">
                <a14:useLocalDpi xmlns="" xmlns:a14="http://schemas.microsoft.com/office/drawing/2010/main" val="0"/>
              </a:ext>
            </a:extLst>
          </a:blip>
          <a:srcRect l="4219" t="14391" r="5692" b="14357"/>
          <a:stretch>
            <a:fillRect/>
          </a:stretch>
        </p:blipFill>
        <p:spPr bwMode="auto">
          <a:xfrm>
            <a:off x="1409700" y="1905000"/>
            <a:ext cx="7627938" cy="4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Rectangle 2"/>
          <p:cNvSpPr>
            <a:spLocks noChangeArrowheads="1"/>
          </p:cNvSpPr>
          <p:nvPr/>
        </p:nvSpPr>
        <p:spPr bwMode="auto">
          <a:xfrm>
            <a:off x="-61913" y="1104900"/>
            <a:ext cx="7924801"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pitchFamily="-84" charset="-128"/>
              </a:defRPr>
            </a:lvl1pPr>
            <a:lvl2pPr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eaLnBrk="1" hangingPunct="1">
              <a:buClr>
                <a:schemeClr val="accent1"/>
              </a:buClr>
              <a:buSzPct val="120000"/>
              <a:buFont typeface="Wingdings" pitchFamily="2" charset="2"/>
              <a:buChar char="§"/>
            </a:pPr>
            <a:r>
              <a:rPr lang="en-US" altLang="en-US" sz="1600">
                <a:latin typeface="Georgia" pitchFamily="18" charset="0"/>
              </a:rPr>
              <a:t>5 Rotary year dashboard of Annual Fund goals, giving and recognition totals</a:t>
            </a:r>
          </a:p>
          <a:p>
            <a:pPr lvl="1" eaLnBrk="1" hangingPunct="1">
              <a:buClr>
                <a:schemeClr val="accent1"/>
              </a:buClr>
              <a:buSzPct val="120000"/>
              <a:buFont typeface="Wingdings" pitchFamily="2" charset="2"/>
              <a:buChar char="§"/>
            </a:pPr>
            <a:r>
              <a:rPr lang="en-US" altLang="en-US" sz="1600">
                <a:latin typeface="Georgia" pitchFamily="18" charset="0"/>
              </a:rPr>
              <a:t>Use to set goals which are submitted through Rotary Club Central</a:t>
            </a:r>
          </a:p>
        </p:txBody>
      </p:sp>
      <p:sp>
        <p:nvSpPr>
          <p:cNvPr id="5" name="Rectangle 4"/>
          <p:cNvSpPr/>
          <p:nvPr/>
        </p:nvSpPr>
        <p:spPr>
          <a:xfrm>
            <a:off x="1409700" y="2112963"/>
            <a:ext cx="4914900" cy="1143000"/>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
        <p:nvSpPr>
          <p:cNvPr id="6" name="Rectangle 5"/>
          <p:cNvSpPr/>
          <p:nvPr/>
        </p:nvSpPr>
        <p:spPr>
          <a:xfrm>
            <a:off x="6715125" y="3201988"/>
            <a:ext cx="2152650" cy="1019175"/>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
        <p:nvSpPr>
          <p:cNvPr id="7" name="Rectangle 6"/>
          <p:cNvSpPr/>
          <p:nvPr/>
        </p:nvSpPr>
        <p:spPr>
          <a:xfrm>
            <a:off x="6324600" y="5334000"/>
            <a:ext cx="2543175" cy="1231900"/>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bwMode="auto">
          <a:xfrm>
            <a:off x="457200" y="457200"/>
            <a:ext cx="7315200" cy="487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Club Recognition Summary</a:t>
            </a:r>
          </a:p>
        </p:txBody>
      </p:sp>
      <p:pic>
        <p:nvPicPr>
          <p:cNvPr id="38915" name="Picture 1"/>
          <p:cNvPicPr>
            <a:picLocks noChangeAspect="1"/>
          </p:cNvPicPr>
          <p:nvPr/>
        </p:nvPicPr>
        <p:blipFill>
          <a:blip r:embed="rId3">
            <a:extLst>
              <a:ext uri="{28A0092B-C50C-407E-A947-70E740481C1C}">
                <a14:useLocalDpi xmlns="" xmlns:a14="http://schemas.microsoft.com/office/drawing/2010/main" val="0"/>
              </a:ext>
            </a:extLst>
          </a:blip>
          <a:srcRect l="3075" t="14603" r="2911" b="57672"/>
          <a:stretch>
            <a:fillRect/>
          </a:stretch>
        </p:blipFill>
        <p:spPr bwMode="auto">
          <a:xfrm>
            <a:off x="230188" y="1062038"/>
            <a:ext cx="8755062" cy="199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Content Placeholder 2"/>
          <p:cNvSpPr txBox="1">
            <a:spLocks/>
          </p:cNvSpPr>
          <p:nvPr/>
        </p:nvSpPr>
        <p:spPr bwMode="auto">
          <a:xfrm>
            <a:off x="496888" y="3057525"/>
            <a:ext cx="8001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1400" b="1">
                <a:solidFill>
                  <a:schemeClr val="accent1"/>
                </a:solidFill>
                <a:latin typeface="Georgia" pitchFamily="18" charset="0"/>
              </a:rPr>
              <a:t>Recognition amount</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Combination of cash contributions and Foundation recognition points received (points do not count towards Major Donor recognition)  </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Maximum amount that can be shown on the report is 9,000 (PHF +8)</a:t>
            </a:r>
          </a:p>
          <a:p>
            <a:pPr lvl="1">
              <a:spcBef>
                <a:spcPct val="20000"/>
              </a:spcBef>
              <a:buClr>
                <a:schemeClr val="accent1"/>
              </a:buClr>
              <a:buSzPct val="120000"/>
              <a:buFont typeface="Wingdings" pitchFamily="2" charset="2"/>
              <a:buChar char="§"/>
            </a:pPr>
            <a:endParaRPr lang="en-US" altLang="en-US" sz="1000">
              <a:solidFill>
                <a:srgbClr val="58585A"/>
              </a:solidFill>
              <a:latin typeface="Georgia" pitchFamily="18" charset="0"/>
            </a:endParaRPr>
          </a:p>
          <a:p>
            <a:pPr>
              <a:spcBef>
                <a:spcPct val="20000"/>
              </a:spcBef>
            </a:pPr>
            <a:r>
              <a:rPr lang="en-US" altLang="en-US" sz="1400" b="1">
                <a:solidFill>
                  <a:schemeClr val="accent1"/>
                </a:solidFill>
                <a:latin typeface="Georgia" pitchFamily="18" charset="0"/>
              </a:rPr>
              <a:t>Foundation recognition points</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Can be transferred to other individuals to help them achieve PHF recognition</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Points accumulate 1:1 for every dollar contributed to Annual Fund, PolioPlus Fund or global grant</a:t>
            </a:r>
          </a:p>
          <a:p>
            <a:pPr>
              <a:spcBef>
                <a:spcPct val="20000"/>
              </a:spcBef>
            </a:pPr>
            <a:endParaRPr lang="en-US" altLang="en-US" sz="1000" b="1">
              <a:solidFill>
                <a:schemeClr val="accent1"/>
              </a:solidFill>
              <a:latin typeface="Georgia" pitchFamily="18" charset="0"/>
            </a:endParaRPr>
          </a:p>
          <a:p>
            <a:pPr>
              <a:spcBef>
                <a:spcPct val="20000"/>
              </a:spcBef>
            </a:pPr>
            <a:r>
              <a:rPr lang="en-US" altLang="en-US" sz="1400" b="1">
                <a:solidFill>
                  <a:schemeClr val="accent1"/>
                </a:solidFill>
                <a:latin typeface="Georgia" pitchFamily="18" charset="0"/>
              </a:rPr>
              <a:t>Rotary Direct</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Participating in Rotary’s recurring giving program</a:t>
            </a:r>
          </a:p>
          <a:p>
            <a:pPr lvl="1">
              <a:spcBef>
                <a:spcPct val="20000"/>
              </a:spcBef>
              <a:buClr>
                <a:schemeClr val="accent1"/>
              </a:buClr>
              <a:buSzPct val="120000"/>
              <a:buFont typeface="Wingdings" pitchFamily="2" charset="2"/>
              <a:buChar char="§"/>
            </a:pPr>
            <a:endParaRPr lang="en-US" altLang="en-US" sz="160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altLang="en-US" sz="1600">
              <a:solidFill>
                <a:srgbClr val="58585A"/>
              </a:solidFill>
              <a:latin typeface="Georgia" pitchFamily="18" charset="0"/>
            </a:endParaRPr>
          </a:p>
        </p:txBody>
      </p:sp>
      <p:sp>
        <p:nvSpPr>
          <p:cNvPr id="5" name="Rectangle 4"/>
          <p:cNvSpPr/>
          <p:nvPr/>
        </p:nvSpPr>
        <p:spPr>
          <a:xfrm>
            <a:off x="3386138" y="2058988"/>
            <a:ext cx="838200" cy="996950"/>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
        <p:nvSpPr>
          <p:cNvPr id="6" name="Rectangle 5"/>
          <p:cNvSpPr/>
          <p:nvPr/>
        </p:nvSpPr>
        <p:spPr>
          <a:xfrm>
            <a:off x="5562600" y="2049463"/>
            <a:ext cx="838200" cy="996950"/>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
        <p:nvSpPr>
          <p:cNvPr id="7" name="Rectangle 6"/>
          <p:cNvSpPr/>
          <p:nvPr/>
        </p:nvSpPr>
        <p:spPr>
          <a:xfrm>
            <a:off x="8437563" y="2049463"/>
            <a:ext cx="444500" cy="996950"/>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bwMode="auto">
          <a:xfrm>
            <a:off x="457200" y="457200"/>
            <a:ext cx="6096000" cy="487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EREY Eligibility Report </a:t>
            </a:r>
          </a:p>
        </p:txBody>
      </p:sp>
      <p:sp>
        <p:nvSpPr>
          <p:cNvPr id="39939" name="Content Placeholder 2"/>
          <p:cNvSpPr>
            <a:spLocks noGrp="1"/>
          </p:cNvSpPr>
          <p:nvPr>
            <p:ph idx="1"/>
          </p:nvPr>
        </p:nvSpPr>
        <p:spPr bwMode="auto">
          <a:xfrm>
            <a:off x="457200" y="1098550"/>
            <a:ext cx="8001000" cy="1066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1600" smtClean="0">
                <a:latin typeface="Georgia" pitchFamily="18" charset="0"/>
              </a:rPr>
              <a:t>Provides recognition eligibility (ie: date achieved for current &amp; prior Rotary year)</a:t>
            </a:r>
          </a:p>
        </p:txBody>
      </p:sp>
      <p:sp>
        <p:nvSpPr>
          <p:cNvPr id="39940" name="Content Placeholder 2"/>
          <p:cNvSpPr txBox="1">
            <a:spLocks/>
          </p:cNvSpPr>
          <p:nvPr/>
        </p:nvSpPr>
        <p:spPr bwMode="auto">
          <a:xfrm>
            <a:off x="457200" y="3309938"/>
            <a:ext cx="8001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endParaRPr lang="en-US" altLang="en-US" sz="1400" b="1">
              <a:solidFill>
                <a:schemeClr val="accent1"/>
              </a:solidFill>
              <a:latin typeface="Georgia" pitchFamily="18" charset="0"/>
            </a:endParaRPr>
          </a:p>
          <a:p>
            <a:pPr>
              <a:spcBef>
                <a:spcPct val="20000"/>
              </a:spcBef>
            </a:pPr>
            <a:r>
              <a:rPr lang="en-US" altLang="en-US" sz="1400" b="1">
                <a:solidFill>
                  <a:schemeClr val="accent1"/>
                </a:solidFill>
                <a:latin typeface="Georgia" pitchFamily="18" charset="0"/>
              </a:rPr>
              <a:t>Every Rotarian Every Year</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Contribute any amount to the Annual Fund</a:t>
            </a:r>
          </a:p>
          <a:p>
            <a:pPr lvl="1">
              <a:spcBef>
                <a:spcPct val="20000"/>
              </a:spcBef>
              <a:buClr>
                <a:schemeClr val="accent1"/>
              </a:buClr>
              <a:buSzPct val="120000"/>
              <a:buFont typeface="Wingdings" pitchFamily="2" charset="2"/>
              <a:buChar char="§"/>
            </a:pPr>
            <a:endParaRPr lang="en-US" altLang="en-US" sz="1000">
              <a:solidFill>
                <a:srgbClr val="58585A"/>
              </a:solidFill>
              <a:latin typeface="Georgia" pitchFamily="18" charset="0"/>
            </a:endParaRPr>
          </a:p>
          <a:p>
            <a:pPr>
              <a:spcBef>
                <a:spcPct val="20000"/>
              </a:spcBef>
            </a:pPr>
            <a:r>
              <a:rPr lang="en-US" altLang="en-US" sz="1400" b="1">
                <a:solidFill>
                  <a:schemeClr val="accent1"/>
                </a:solidFill>
                <a:latin typeface="Georgia" pitchFamily="18" charset="0"/>
              </a:rPr>
              <a:t>Sustaining Member</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Contribute at least US $100 to the Annual Fund</a:t>
            </a:r>
          </a:p>
          <a:p>
            <a:pPr lvl="1">
              <a:spcBef>
                <a:spcPct val="20000"/>
              </a:spcBef>
              <a:buClr>
                <a:schemeClr val="accent1"/>
              </a:buClr>
              <a:buSzPct val="120000"/>
              <a:buFont typeface="Wingdings" pitchFamily="2" charset="2"/>
              <a:buChar char="§"/>
            </a:pPr>
            <a:endParaRPr lang="en-US" altLang="en-US" sz="1000">
              <a:solidFill>
                <a:srgbClr val="58585A"/>
              </a:solidFill>
              <a:latin typeface="Georgia" pitchFamily="18" charset="0"/>
            </a:endParaRPr>
          </a:p>
          <a:p>
            <a:pPr>
              <a:spcBef>
                <a:spcPct val="20000"/>
              </a:spcBef>
            </a:pPr>
            <a:r>
              <a:rPr lang="en-US" altLang="en-US" sz="1400" b="1">
                <a:solidFill>
                  <a:schemeClr val="accent1"/>
                </a:solidFill>
                <a:latin typeface="Georgia" pitchFamily="18" charset="0"/>
              </a:rPr>
              <a:t>Paul Harris Society</a:t>
            </a:r>
          </a:p>
          <a:p>
            <a:pPr lvl="1">
              <a:spcBef>
                <a:spcPct val="20000"/>
              </a:spcBef>
              <a:buClr>
                <a:schemeClr val="accent1"/>
              </a:buClr>
              <a:buSzPct val="120000"/>
              <a:buFont typeface="Wingdings" pitchFamily="2" charset="2"/>
              <a:buChar char="§"/>
            </a:pPr>
            <a:r>
              <a:rPr lang="en-US" altLang="en-US" sz="1600">
                <a:solidFill>
                  <a:srgbClr val="58585A"/>
                </a:solidFill>
                <a:latin typeface="Georgia" pitchFamily="18" charset="0"/>
              </a:rPr>
              <a:t>Contribute at least US $1,000 to Annual Fund, PolioPlus Fund or global grant</a:t>
            </a:r>
          </a:p>
          <a:p>
            <a:pPr>
              <a:spcBef>
                <a:spcPct val="20000"/>
              </a:spcBef>
            </a:pPr>
            <a:endParaRPr lang="en-US" altLang="en-US" sz="1000" b="1">
              <a:solidFill>
                <a:schemeClr val="accent1"/>
              </a:solidFill>
              <a:latin typeface="Georgia" pitchFamily="18" charset="0"/>
            </a:endParaRPr>
          </a:p>
        </p:txBody>
      </p:sp>
      <p:grpSp>
        <p:nvGrpSpPr>
          <p:cNvPr id="39941" name="Group 2"/>
          <p:cNvGrpSpPr>
            <a:grpSpLocks/>
          </p:cNvGrpSpPr>
          <p:nvPr/>
        </p:nvGrpSpPr>
        <p:grpSpPr bwMode="auto">
          <a:xfrm>
            <a:off x="41275" y="1546225"/>
            <a:ext cx="9021763" cy="1577975"/>
            <a:chOff x="41231" y="1545992"/>
            <a:chExt cx="9022084" cy="1578208"/>
          </a:xfrm>
        </p:grpSpPr>
        <p:pic>
          <p:nvPicPr>
            <p:cNvPr id="39942" name="Picture 1"/>
            <p:cNvPicPr>
              <a:picLocks noChangeAspect="1"/>
            </p:cNvPicPr>
            <p:nvPr/>
          </p:nvPicPr>
          <p:blipFill>
            <a:blip r:embed="rId3">
              <a:extLst>
                <a:ext uri="{28A0092B-C50C-407E-A947-70E740481C1C}">
                  <a14:useLocalDpi xmlns="" xmlns:a14="http://schemas.microsoft.com/office/drawing/2010/main" val="0"/>
                </a:ext>
              </a:extLst>
            </a:blip>
            <a:srcRect l="3645" t="15742" r="6223" b="64923"/>
            <a:stretch>
              <a:fillRect/>
            </a:stretch>
          </p:blipFill>
          <p:spPr bwMode="auto">
            <a:xfrm>
              <a:off x="41231" y="1545992"/>
              <a:ext cx="9022084" cy="1495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181418" y="2044541"/>
              <a:ext cx="1828865" cy="1079659"/>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sp>
          <p:nvSpPr>
            <p:cNvPr id="7" name="Rectangle 6"/>
            <p:cNvSpPr/>
            <p:nvPr/>
          </p:nvSpPr>
          <p:spPr>
            <a:xfrm>
              <a:off x="7163009" y="1996909"/>
              <a:ext cx="1828865" cy="1079659"/>
            </a:xfrm>
            <a:prstGeom prst="rect">
              <a:avLst/>
            </a:prstGeom>
            <a:noFill/>
            <a:ln w="66675"/>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endParaRPr lang="en-US" altLang="en-US" smtClean="0">
                <a:solidFill>
                  <a:srgbClr val="FF0000"/>
                </a:solidFill>
                <a:latin typeface="Calibri" pitchFamily="34" charset="0"/>
              </a:endParaRPr>
            </a:p>
          </p:txBody>
        </p:sp>
      </p:gr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  Codes</a:t>
            </a:r>
            <a:endParaRPr lang="en-US" dirty="0"/>
          </a:p>
        </p:txBody>
      </p:sp>
      <p:sp>
        <p:nvSpPr>
          <p:cNvPr id="3" name="Content Placeholder 2"/>
          <p:cNvSpPr>
            <a:spLocks noGrp="1"/>
          </p:cNvSpPr>
          <p:nvPr>
            <p:ph idx="1"/>
          </p:nvPr>
        </p:nvSpPr>
        <p:spPr/>
        <p:txBody>
          <a:bodyPr/>
          <a:lstStyle/>
          <a:p>
            <a:endParaRPr lang="en-US" dirty="0" smtClean="0"/>
          </a:p>
          <a:p>
            <a:r>
              <a:rPr lang="en-US" b="1" dirty="0" smtClean="0">
                <a:solidFill>
                  <a:schemeClr val="tx2">
                    <a:lumMod val="60000"/>
                    <a:lumOff val="40000"/>
                  </a:schemeClr>
                </a:solidFill>
              </a:rPr>
              <a:t>94 </a:t>
            </a:r>
            <a:r>
              <a:rPr lang="en-US" b="1" dirty="0" err="1" smtClean="0">
                <a:solidFill>
                  <a:schemeClr val="tx2">
                    <a:lumMod val="60000"/>
                    <a:lumOff val="40000"/>
                  </a:schemeClr>
                </a:solidFill>
              </a:rPr>
              <a:t>en</a:t>
            </a:r>
            <a:r>
              <a:rPr lang="en-US" b="1" dirty="0" smtClean="0">
                <a:solidFill>
                  <a:schemeClr val="tx2">
                    <a:lumMod val="60000"/>
                    <a:lumOff val="40000"/>
                  </a:schemeClr>
                </a:solidFill>
              </a:rPr>
              <a:t>   - Multiple Donor Form</a:t>
            </a:r>
          </a:p>
          <a:p>
            <a:endParaRPr lang="en-US" b="1" dirty="0">
              <a:solidFill>
                <a:schemeClr val="tx2">
                  <a:lumMod val="60000"/>
                  <a:lumOff val="40000"/>
                </a:schemeClr>
              </a:solidFill>
            </a:endParaRPr>
          </a:p>
          <a:p>
            <a:r>
              <a:rPr lang="en-US" b="1" dirty="0" smtClean="0">
                <a:solidFill>
                  <a:schemeClr val="tx2">
                    <a:lumMod val="60000"/>
                    <a:lumOff val="40000"/>
                  </a:schemeClr>
                </a:solidFill>
              </a:rPr>
              <a:t>102 </a:t>
            </a:r>
            <a:r>
              <a:rPr lang="en-US" b="1" dirty="0" err="1" smtClean="0">
                <a:solidFill>
                  <a:schemeClr val="tx2">
                    <a:lumMod val="60000"/>
                    <a:lumOff val="40000"/>
                  </a:schemeClr>
                </a:solidFill>
              </a:rPr>
              <a:t>en</a:t>
            </a:r>
            <a:r>
              <a:rPr lang="en-US" b="1" dirty="0" smtClean="0">
                <a:solidFill>
                  <a:schemeClr val="tx2">
                    <a:lumMod val="60000"/>
                    <a:lumOff val="40000"/>
                  </a:schemeClr>
                </a:solidFill>
              </a:rPr>
              <a:t> - Recognition Transfer Request</a:t>
            </a:r>
            <a:endParaRPr lang="en-US" b="1" dirty="0">
              <a:solidFill>
                <a:schemeClr val="tx2">
                  <a:lumMod val="60000"/>
                  <a:lumOff val="40000"/>
                </a:schemeClr>
              </a:solidFill>
            </a:endParaRPr>
          </a:p>
        </p:txBody>
      </p:sp>
    </p:spTree>
    <p:extLst>
      <p:ext uri="{BB962C8B-B14F-4D97-AF65-F5344CB8AC3E}">
        <p14:creationId xmlns="" xmlns:p14="http://schemas.microsoft.com/office/powerpoint/2010/main" val="3811669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Rotary Foundation Multiple Donor Form</a:t>
            </a:r>
            <a:endParaRPr lang="en-US" dirty="0"/>
          </a:p>
        </p:txBody>
      </p:sp>
      <p:sp>
        <p:nvSpPr>
          <p:cNvPr id="3" name="Content Placeholder 2"/>
          <p:cNvSpPr>
            <a:spLocks noGrp="1"/>
          </p:cNvSpPr>
          <p:nvPr>
            <p:ph idx="1"/>
          </p:nvPr>
        </p:nvSpPr>
        <p:spPr>
          <a:xfrm>
            <a:off x="381000" y="1219200"/>
            <a:ext cx="8153400" cy="50292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568285817"/>
              </p:ext>
            </p:extLst>
          </p:nvPr>
        </p:nvGraphicFramePr>
        <p:xfrm>
          <a:off x="2362200" y="1295400"/>
          <a:ext cx="3886200" cy="5029200"/>
        </p:xfrm>
        <a:graphic>
          <a:graphicData uri="http://schemas.openxmlformats.org/presentationml/2006/ole">
            <p:oleObj spid="_x0000_s3098" name="Acrobat Document" r:id="rId3" imgW="5829199" imgH="7543800" progId="AcroExch.Document.7">
              <p:embed/>
            </p:oleObj>
          </a:graphicData>
        </a:graphic>
      </p:graphicFrame>
    </p:spTree>
    <p:extLst>
      <p:ext uri="{BB962C8B-B14F-4D97-AF65-F5344CB8AC3E}">
        <p14:creationId xmlns="" xmlns:p14="http://schemas.microsoft.com/office/powerpoint/2010/main" val="219349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Harris Fellow Recognition Transfer Request  Form</a:t>
            </a:r>
            <a:endParaRPr lang="en-US" dirty="0"/>
          </a:p>
        </p:txBody>
      </p:sp>
      <p:sp>
        <p:nvSpPr>
          <p:cNvPr id="3" name="Content Placeholder 2"/>
          <p:cNvSpPr>
            <a:spLocks noGrp="1"/>
          </p:cNvSpPr>
          <p:nvPr>
            <p:ph idx="1"/>
          </p:nvPr>
        </p:nvSpPr>
        <p:spPr>
          <a:xfrm>
            <a:off x="533400" y="1219200"/>
            <a:ext cx="8229600" cy="5364163"/>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2037139441"/>
              </p:ext>
            </p:extLst>
          </p:nvPr>
        </p:nvGraphicFramePr>
        <p:xfrm>
          <a:off x="2514600" y="1295400"/>
          <a:ext cx="3886200" cy="5029200"/>
        </p:xfrm>
        <a:graphic>
          <a:graphicData uri="http://schemas.openxmlformats.org/presentationml/2006/ole">
            <p:oleObj spid="_x0000_s2073" name="Acrobat Document" r:id="rId3" imgW="5829199" imgH="7543800" progId="AcroExch.Document.7">
              <p:embed/>
            </p:oleObj>
          </a:graphicData>
        </a:graphic>
      </p:graphicFrame>
    </p:spTree>
    <p:extLst>
      <p:ext uri="{BB962C8B-B14F-4D97-AF65-F5344CB8AC3E}">
        <p14:creationId xmlns="" xmlns:p14="http://schemas.microsoft.com/office/powerpoint/2010/main" val="144782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Contact Center</a:t>
            </a:r>
          </a:p>
        </p:txBody>
      </p:sp>
      <p:sp>
        <p:nvSpPr>
          <p:cNvPr id="44035" name="Content Placeholder 2"/>
          <p:cNvSpPr txBox="1">
            <a:spLocks/>
          </p:cNvSpPr>
          <p:nvPr/>
        </p:nvSpPr>
        <p:spPr bwMode="auto">
          <a:xfrm>
            <a:off x="247650" y="1295400"/>
            <a:ext cx="836295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1600" b="1" dirty="0">
                <a:solidFill>
                  <a:schemeClr val="accent1"/>
                </a:solidFill>
                <a:latin typeface="Georgia" pitchFamily="18" charset="0"/>
              </a:rPr>
              <a:t>Answer Rotary Questions</a:t>
            </a:r>
          </a:p>
          <a:p>
            <a:pPr lvl="1">
              <a:spcBef>
                <a:spcPct val="20000"/>
              </a:spcBef>
              <a:buClr>
                <a:schemeClr val="accent1"/>
              </a:buClr>
              <a:buSzPct val="120000"/>
              <a:buFont typeface="Wingdings" pitchFamily="2" charset="2"/>
              <a:buChar char="§"/>
            </a:pPr>
            <a:endParaRPr lang="en-US" altLang="en-US" sz="1600"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My </a:t>
            </a:r>
            <a:r>
              <a:rPr lang="en-US" altLang="en-US" sz="1600" b="1" dirty="0">
                <a:solidFill>
                  <a:srgbClr val="58585A"/>
                </a:solidFill>
                <a:latin typeface="Georgia" pitchFamily="18" charset="0"/>
              </a:rPr>
              <a:t>Rotary</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Donations</a:t>
            </a:r>
            <a:r>
              <a:rPr lang="en-US" altLang="en-US" sz="1600" b="1" dirty="0">
                <a:solidFill>
                  <a:srgbClr val="58585A"/>
                </a:solidFill>
                <a:latin typeface="Georgia" pitchFamily="18" charset="0"/>
              </a:rPr>
              <a:t>, refunds, corrections</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Paul </a:t>
            </a:r>
            <a:r>
              <a:rPr lang="en-US" altLang="en-US" sz="1600" b="1" dirty="0">
                <a:solidFill>
                  <a:srgbClr val="58585A"/>
                </a:solidFill>
                <a:latin typeface="Georgia" pitchFamily="18" charset="0"/>
              </a:rPr>
              <a:t>Harris Fellow issues</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Foundation </a:t>
            </a:r>
            <a:r>
              <a:rPr lang="en-US" altLang="en-US" sz="1600" b="1" dirty="0">
                <a:solidFill>
                  <a:srgbClr val="58585A"/>
                </a:solidFill>
                <a:latin typeface="Georgia" pitchFamily="18" charset="0"/>
              </a:rPr>
              <a:t>recognition points</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Recognition </a:t>
            </a:r>
            <a:r>
              <a:rPr lang="en-US" altLang="en-US" sz="1600" b="1" dirty="0">
                <a:solidFill>
                  <a:srgbClr val="58585A"/>
                </a:solidFill>
                <a:latin typeface="Georgia" pitchFamily="18" charset="0"/>
              </a:rPr>
              <a:t>items</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Enroll </a:t>
            </a:r>
            <a:r>
              <a:rPr lang="en-US" altLang="en-US" sz="1600" b="1" dirty="0">
                <a:solidFill>
                  <a:srgbClr val="58585A"/>
                </a:solidFill>
                <a:latin typeface="Georgia" pitchFamily="18" charset="0"/>
              </a:rPr>
              <a:t>in Rotary Direct</a:t>
            </a:r>
          </a:p>
          <a:p>
            <a:pPr lvl="1">
              <a:spcBef>
                <a:spcPct val="20000"/>
              </a:spcBef>
              <a:buClr>
                <a:schemeClr val="accent1"/>
              </a:buClr>
              <a:buSzPct val="120000"/>
              <a:buFont typeface="Wingdings" pitchFamily="2" charset="2"/>
              <a:buChar char="§"/>
            </a:pPr>
            <a:endParaRPr lang="en-US" altLang="en-US" sz="16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1600" b="1" dirty="0" smtClean="0">
                <a:solidFill>
                  <a:srgbClr val="58585A"/>
                </a:solidFill>
                <a:latin typeface="Georgia" pitchFamily="18" charset="0"/>
              </a:rPr>
              <a:t>J0in </a:t>
            </a:r>
            <a:r>
              <a:rPr lang="en-US" altLang="en-US" sz="1600" b="1" dirty="0">
                <a:solidFill>
                  <a:srgbClr val="58585A"/>
                </a:solidFill>
                <a:latin typeface="Georgia" pitchFamily="18" charset="0"/>
              </a:rPr>
              <a:t>the Paul Harris Society</a:t>
            </a:r>
          </a:p>
          <a:p>
            <a:pPr lvl="1">
              <a:spcBef>
                <a:spcPct val="20000"/>
              </a:spcBef>
              <a:buClr>
                <a:schemeClr val="accent1"/>
              </a:buClr>
              <a:buSzPct val="120000"/>
            </a:pPr>
            <a:endParaRPr lang="en-US" altLang="en-US" sz="1600" dirty="0">
              <a:solidFill>
                <a:srgbClr val="58585A"/>
              </a:solidFill>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Arial Narrow" pitchFamily="34" charset="0"/>
              </a:rPr>
              <a:t>Contact  Center</a:t>
            </a:r>
          </a:p>
        </p:txBody>
      </p:sp>
      <p:sp>
        <p:nvSpPr>
          <p:cNvPr id="46083" name="Content Placeholder 2"/>
          <p:cNvSpPr txBox="1">
            <a:spLocks/>
          </p:cNvSpPr>
          <p:nvPr/>
        </p:nvSpPr>
        <p:spPr bwMode="auto">
          <a:xfrm>
            <a:off x="1752600" y="1828800"/>
            <a:ext cx="493395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2800" b="1" dirty="0">
                <a:solidFill>
                  <a:schemeClr val="accent1"/>
                </a:solidFill>
                <a:latin typeface="Georgia" pitchFamily="18" charset="0"/>
              </a:rPr>
              <a:t>How to get help</a:t>
            </a:r>
          </a:p>
          <a:p>
            <a:pPr lvl="1">
              <a:spcBef>
                <a:spcPct val="20000"/>
              </a:spcBef>
              <a:buClr>
                <a:schemeClr val="accent1"/>
              </a:buClr>
              <a:buSzPct val="120000"/>
              <a:buFont typeface="Wingdings" pitchFamily="2" charset="2"/>
              <a:buChar char="§"/>
            </a:pPr>
            <a:endParaRPr lang="en-US" altLang="en-US" sz="2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2800" b="1" dirty="0" smtClean="0">
                <a:solidFill>
                  <a:srgbClr val="58585A"/>
                </a:solidFill>
                <a:latin typeface="Georgia" pitchFamily="18" charset="0"/>
              </a:rPr>
              <a:t>Email  </a:t>
            </a:r>
            <a:r>
              <a:rPr lang="en-US" altLang="en-US" sz="2800" dirty="0">
                <a:solidFill>
                  <a:srgbClr val="58585A"/>
                </a:solidFill>
                <a:latin typeface="Georgia" pitchFamily="18" charset="0"/>
                <a:hlinkClick r:id="rId3"/>
              </a:rPr>
              <a:t>contact.center@rotary.org</a:t>
            </a:r>
            <a:endParaRPr lang="en-US" altLang="en-US" sz="2800" dirty="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altLang="en-US" sz="2800" b="1"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altLang="en-US" sz="2800" b="1" dirty="0" smtClean="0">
                <a:solidFill>
                  <a:srgbClr val="58585A"/>
                </a:solidFill>
                <a:latin typeface="Georgia" pitchFamily="18" charset="0"/>
              </a:rPr>
              <a:t>Call </a:t>
            </a:r>
            <a:r>
              <a:rPr lang="en-US" altLang="en-US" sz="2800" dirty="0">
                <a:solidFill>
                  <a:srgbClr val="58585A"/>
                </a:solidFill>
                <a:latin typeface="Georgia" pitchFamily="18" charset="0"/>
              </a:rPr>
              <a:t>866-976-8279</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000" smtClean="0">
                <a:latin typeface="Arial Narrow" pitchFamily="34" charset="0"/>
              </a:rPr>
              <a:t>Charity Rating Services</a:t>
            </a:r>
          </a:p>
        </p:txBody>
      </p:sp>
      <p:pic>
        <p:nvPicPr>
          <p:cNvPr id="29699" name="Picture 2"/>
          <p:cNvPicPr>
            <a:picLocks noChangeAspect="1"/>
          </p:cNvPicPr>
          <p:nvPr/>
        </p:nvPicPr>
        <p:blipFill>
          <a:blip r:embed="rId3">
            <a:extLst>
              <a:ext uri="{28A0092B-C50C-407E-A947-70E740481C1C}">
                <a14:useLocalDpi xmlns="" xmlns:a14="http://schemas.microsoft.com/office/drawing/2010/main" val="0"/>
              </a:ext>
            </a:extLst>
          </a:blip>
          <a:srcRect t="6123" r="47177" b="66826"/>
          <a:stretch>
            <a:fillRect/>
          </a:stretch>
        </p:blipFill>
        <p:spPr bwMode="auto">
          <a:xfrm>
            <a:off x="990600" y="1143000"/>
            <a:ext cx="7543800" cy="499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Arial Narrow" pitchFamily="34" charset="0"/>
              </a:rPr>
              <a:t>Donating to The Rotary Foundation</a:t>
            </a:r>
          </a:p>
        </p:txBody>
      </p:sp>
      <p:sp>
        <p:nvSpPr>
          <p:cNvPr id="3" name="Content Placeholder 2"/>
          <p:cNvSpPr>
            <a:spLocks noGrp="1"/>
          </p:cNvSpPr>
          <p:nvPr>
            <p:ph idx="1"/>
          </p:nvPr>
        </p:nvSpPr>
        <p:spPr>
          <a:xfrm>
            <a:off x="415925" y="1295400"/>
            <a:ext cx="7966075" cy="4953000"/>
          </a:xfrm>
        </p:spPr>
        <p:txBody>
          <a:bodyPr lIns="0" tIns="0" rIns="0" bIns="0"/>
          <a:lstStyle/>
          <a:p>
            <a:pPr marL="0" indent="0" eaLnBrk="1" fontAlgn="auto" hangingPunct="1">
              <a:spcAft>
                <a:spcPts val="300"/>
              </a:spcAft>
              <a:buFont typeface="Arial"/>
              <a:buNone/>
              <a:defRPr/>
            </a:pPr>
            <a:r>
              <a:rPr lang="en-US" sz="1600" b="1" dirty="0" smtClean="0">
                <a:solidFill>
                  <a:schemeClr val="accent1"/>
                </a:solidFill>
                <a:ea typeface="+mn-ea"/>
              </a:rPr>
              <a:t>Recognition </a:t>
            </a:r>
            <a:endParaRPr lang="en-US" sz="1600" b="1" u="sng" dirty="0" smtClean="0">
              <a:solidFill>
                <a:schemeClr val="accent1"/>
              </a:solidFill>
              <a:ea typeface="+mn-ea"/>
            </a:endParaRPr>
          </a:p>
          <a:p>
            <a:pPr marL="339725" indent="-225425" eaLnBrk="1" fontAlgn="auto" hangingPunct="1">
              <a:spcAft>
                <a:spcPts val="900"/>
              </a:spcAft>
              <a:buClr>
                <a:schemeClr val="accent1"/>
              </a:buClr>
              <a:buSzPct val="125000"/>
              <a:buFont typeface="Wingdings" charset="2"/>
              <a:buChar char="§"/>
              <a:defRPr/>
            </a:pPr>
            <a:r>
              <a:rPr lang="en-US" sz="1700" dirty="0" smtClean="0">
                <a:ea typeface="+mn-ea"/>
              </a:rPr>
              <a:t>Paul Harris Fellow</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$1,000 to The Rotary Foundation</a:t>
            </a:r>
          </a:p>
          <a:p>
            <a:pPr marL="1139825" lvl="2" indent="-225425" eaLnBrk="1" fontAlgn="auto" hangingPunct="1">
              <a:spcAft>
                <a:spcPts val="900"/>
              </a:spcAft>
              <a:buClr>
                <a:schemeClr val="accent1"/>
              </a:buClr>
              <a:buSzPct val="125000"/>
              <a:buFont typeface="Wingdings" charset="2"/>
              <a:buChar char="§"/>
              <a:defRPr/>
            </a:pPr>
            <a:r>
              <a:rPr lang="en-US" sz="900" dirty="0" smtClean="0">
                <a:ea typeface="+mn-ea"/>
              </a:rPr>
              <a:t>One-time gift</a:t>
            </a:r>
          </a:p>
          <a:p>
            <a:pPr marL="1139825" lvl="2" indent="-225425" eaLnBrk="1" fontAlgn="auto" hangingPunct="1">
              <a:spcAft>
                <a:spcPts val="900"/>
              </a:spcAft>
              <a:buClr>
                <a:schemeClr val="accent1"/>
              </a:buClr>
              <a:buSzPct val="125000"/>
              <a:buFont typeface="Wingdings" charset="2"/>
              <a:buChar char="§"/>
              <a:defRPr/>
            </a:pPr>
            <a:r>
              <a:rPr lang="en-US" sz="900" dirty="0" smtClean="0">
                <a:ea typeface="+mn-ea"/>
              </a:rPr>
              <a:t>Over time</a:t>
            </a:r>
          </a:p>
          <a:p>
            <a:pPr marL="1139825" lvl="2" indent="-225425" eaLnBrk="1" fontAlgn="auto" hangingPunct="1">
              <a:spcAft>
                <a:spcPts val="900"/>
              </a:spcAft>
              <a:buClr>
                <a:schemeClr val="accent1"/>
              </a:buClr>
              <a:buSzPct val="125000"/>
              <a:buFont typeface="Wingdings" charset="2"/>
              <a:buChar char="§"/>
              <a:defRPr/>
            </a:pPr>
            <a:r>
              <a:rPr lang="en-US" sz="900" dirty="0" smtClean="0">
                <a:ea typeface="+mn-ea"/>
              </a:rPr>
              <a:t>Combination of dollars and recognition points</a:t>
            </a:r>
          </a:p>
          <a:p>
            <a:pPr marL="339725" indent="-225425" eaLnBrk="1" fontAlgn="auto" hangingPunct="1">
              <a:spcAft>
                <a:spcPts val="900"/>
              </a:spcAft>
              <a:buClr>
                <a:schemeClr val="accent1"/>
              </a:buClr>
              <a:buSzPct val="125000"/>
              <a:buFont typeface="Wingdings" charset="2"/>
              <a:buChar char="§"/>
              <a:defRPr/>
            </a:pPr>
            <a:r>
              <a:rPr lang="en-US" sz="1700" dirty="0" smtClean="0">
                <a:ea typeface="+mn-ea"/>
              </a:rPr>
              <a:t>Paul Harris Society</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Commitment to make gift annually</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$1,000 every year</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Annual Fund, PolioPlus or approved global grant</a:t>
            </a:r>
          </a:p>
          <a:p>
            <a:pPr marL="339725" indent="-225425" eaLnBrk="1" fontAlgn="auto" hangingPunct="1">
              <a:spcAft>
                <a:spcPts val="900"/>
              </a:spcAft>
              <a:buClr>
                <a:schemeClr val="accent1"/>
              </a:buClr>
              <a:buSzPct val="125000"/>
              <a:buFont typeface="Wingdings" charset="2"/>
              <a:buChar char="§"/>
              <a:defRPr/>
            </a:pPr>
            <a:r>
              <a:rPr lang="en-US" sz="1700" dirty="0" smtClean="0">
                <a:ea typeface="+mn-ea"/>
              </a:rPr>
              <a:t>Major Donor</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$10,000 or more in actual dollars given</a:t>
            </a:r>
          </a:p>
          <a:p>
            <a:pPr marL="739775" lvl="1" indent="-225425" eaLnBrk="1" fontAlgn="auto" hangingPunct="1">
              <a:spcAft>
                <a:spcPts val="900"/>
              </a:spcAft>
              <a:buClr>
                <a:schemeClr val="accent1"/>
              </a:buClr>
              <a:buSzPct val="125000"/>
              <a:buFont typeface="Wingdings" charset="2"/>
              <a:buChar char="§"/>
              <a:defRPr/>
            </a:pPr>
            <a:r>
              <a:rPr lang="en-US" sz="1300" dirty="0" smtClean="0">
                <a:ea typeface="+mn-ea"/>
              </a:rPr>
              <a:t>Four  Major Donor levels recognizes</a:t>
            </a:r>
            <a:endParaRPr lang="en-US" sz="1300" dirty="0">
              <a:ea typeface="+mn-ea"/>
            </a:endParaRPr>
          </a:p>
          <a:p>
            <a:pPr marL="1139825" lvl="2" indent="-225425" eaLnBrk="1" fontAlgn="auto" hangingPunct="1">
              <a:spcAft>
                <a:spcPts val="900"/>
              </a:spcAft>
              <a:buClr>
                <a:schemeClr val="accent1"/>
              </a:buClr>
              <a:buSzPct val="125000"/>
              <a:buFont typeface="Wingdings" charset="2"/>
              <a:buChar char="§"/>
              <a:defRPr/>
            </a:pPr>
            <a:r>
              <a:rPr lang="en-US" sz="1300" dirty="0" smtClean="0">
                <a:ea typeface="+mn-ea"/>
              </a:rPr>
              <a:t>$10,000,  $25,000 ,  $50,000  $100,000</a:t>
            </a:r>
            <a:endParaRPr lang="en-US" sz="1300" dirty="0">
              <a:ea typeface="+mn-ea"/>
            </a:endParaRPr>
          </a:p>
          <a:p>
            <a:pPr marL="285750" indent="-285750" eaLnBrk="1" fontAlgn="auto" hangingPunct="1">
              <a:spcAft>
                <a:spcPts val="0"/>
              </a:spcAft>
              <a:buFont typeface="Arial"/>
              <a:buChar char="•"/>
              <a:defRPr/>
            </a:pPr>
            <a:endParaRPr lang="en-US" sz="1600" dirty="0" smtClean="0">
              <a:ea typeface="+mn-ea"/>
            </a:endParaRPr>
          </a:p>
        </p:txBody>
      </p:sp>
      <p:pic>
        <p:nvPicPr>
          <p:cNvPr id="32773" name="Picture 6" descr="phf_pin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1905000"/>
            <a:ext cx="37338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l="43269" t="6236" r="16345" b="48546"/>
          <a:stretch>
            <a:fillRect/>
          </a:stretch>
        </p:blipFill>
        <p:spPr bwMode="auto">
          <a:xfrm>
            <a:off x="6493668" y="3149600"/>
            <a:ext cx="955676" cy="19337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Owner\Pictures\TRF Pins\Major Donor.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658643" y="5083371"/>
            <a:ext cx="2625725" cy="15208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Arial Narrow" pitchFamily="34" charset="0"/>
              </a:rPr>
              <a:t>Donating to The Rotary Foundation</a:t>
            </a:r>
          </a:p>
        </p:txBody>
      </p:sp>
      <p:sp>
        <p:nvSpPr>
          <p:cNvPr id="3" name="Content Placeholder 2"/>
          <p:cNvSpPr>
            <a:spLocks noGrp="1"/>
          </p:cNvSpPr>
          <p:nvPr>
            <p:ph idx="1"/>
          </p:nvPr>
        </p:nvSpPr>
        <p:spPr>
          <a:xfrm>
            <a:off x="415925" y="1295400"/>
            <a:ext cx="7966075" cy="4419600"/>
          </a:xfrm>
        </p:spPr>
        <p:txBody>
          <a:bodyPr lIns="0" tIns="0" rIns="0" bIns="0"/>
          <a:lstStyle/>
          <a:p>
            <a:pPr marL="0" indent="0" eaLnBrk="1" fontAlgn="auto" hangingPunct="1">
              <a:spcAft>
                <a:spcPts val="300"/>
              </a:spcAft>
              <a:buFont typeface="Arial"/>
              <a:buNone/>
              <a:defRPr/>
            </a:pPr>
            <a:r>
              <a:rPr lang="en-US" sz="1600" b="1" dirty="0" smtClean="0">
                <a:solidFill>
                  <a:schemeClr val="accent1"/>
                </a:solidFill>
                <a:ea typeface="+mn-ea"/>
              </a:rPr>
              <a:t>Recognition</a:t>
            </a:r>
            <a:endParaRPr lang="en-US" sz="1600" b="1" u="sng" dirty="0" smtClean="0">
              <a:solidFill>
                <a:schemeClr val="accent1"/>
              </a:solidFill>
              <a:ea typeface="+mn-ea"/>
            </a:endParaRPr>
          </a:p>
          <a:p>
            <a:pPr marL="339725" indent="-225425" eaLnBrk="1" fontAlgn="auto" hangingPunct="1">
              <a:spcAft>
                <a:spcPts val="900"/>
              </a:spcAft>
              <a:buClr>
                <a:schemeClr val="accent1"/>
              </a:buClr>
              <a:buSzPct val="125000"/>
              <a:buFont typeface="Wingdings" charset="2"/>
              <a:buChar char="§"/>
              <a:defRPr/>
            </a:pPr>
            <a:r>
              <a:rPr lang="en-US" sz="1700" b="1" dirty="0" smtClean="0">
                <a:ea typeface="+mn-ea"/>
              </a:rPr>
              <a:t>Arch C. Klumph Society (AKS)</a:t>
            </a:r>
          </a:p>
          <a:p>
            <a:pPr marL="739775" lvl="1" indent="-225425" eaLnBrk="1" fontAlgn="auto" hangingPunct="1">
              <a:spcAft>
                <a:spcPts val="900"/>
              </a:spcAft>
              <a:buClr>
                <a:schemeClr val="accent1"/>
              </a:buClr>
              <a:buSzPct val="125000"/>
              <a:buFont typeface="Wingdings" charset="2"/>
              <a:buChar char="§"/>
              <a:defRPr/>
            </a:pPr>
            <a:r>
              <a:rPr lang="en-US" sz="1400" b="1" dirty="0" smtClean="0">
                <a:ea typeface="+mn-ea"/>
              </a:rPr>
              <a:t>$250,000  or more  to Annual Fund, PolioPlus or Endowment Fund</a:t>
            </a:r>
          </a:p>
          <a:p>
            <a:pPr marL="739775" lvl="1" indent="-225425" eaLnBrk="1" fontAlgn="auto" hangingPunct="1">
              <a:spcAft>
                <a:spcPts val="900"/>
              </a:spcAft>
              <a:buClr>
                <a:schemeClr val="accent1"/>
              </a:buClr>
              <a:buSzPct val="125000"/>
              <a:buFont typeface="Wingdings" charset="2"/>
              <a:buChar char="§"/>
              <a:defRPr/>
            </a:pPr>
            <a:r>
              <a:rPr lang="en-US" sz="1400" b="1" dirty="0" smtClean="0">
                <a:ea typeface="+mn-ea"/>
              </a:rPr>
              <a:t>Three  AKS Levels recognized:  $250k;  $500k;  $1 million</a:t>
            </a:r>
          </a:p>
          <a:p>
            <a:pPr marL="285750" indent="-285750" eaLnBrk="1" fontAlgn="auto" hangingPunct="1">
              <a:spcAft>
                <a:spcPts val="0"/>
              </a:spcAft>
              <a:buFont typeface="Arial"/>
              <a:buChar char="•"/>
              <a:defRPr/>
            </a:pPr>
            <a:endParaRPr lang="en-US" sz="1600" dirty="0" smtClean="0">
              <a:ea typeface="+mn-ea"/>
            </a:endParaRPr>
          </a:p>
        </p:txBody>
      </p:sp>
      <p:pic>
        <p:nvPicPr>
          <p:cNvPr id="33796" name="Picture 4" descr="C:\Users\Owner\Desktop\phot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81400" y="3429000"/>
            <a:ext cx="1676400" cy="1219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Harris Society</a:t>
            </a:r>
            <a:endParaRPr lang="en-US" dirty="0"/>
          </a:p>
        </p:txBody>
      </p:sp>
      <p:sp>
        <p:nvSpPr>
          <p:cNvPr id="3" name="Content Placeholder 2"/>
          <p:cNvSpPr>
            <a:spLocks noGrp="1"/>
          </p:cNvSpPr>
          <p:nvPr>
            <p:ph idx="1"/>
          </p:nvPr>
        </p:nvSpPr>
        <p:spPr>
          <a:xfrm>
            <a:off x="457200" y="1219200"/>
            <a:ext cx="8229600" cy="49530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2619634433"/>
              </p:ext>
            </p:extLst>
          </p:nvPr>
        </p:nvGraphicFramePr>
        <p:xfrm>
          <a:off x="1524000" y="1447800"/>
          <a:ext cx="6096000" cy="4619482"/>
        </p:xfrm>
        <a:graphic>
          <a:graphicData uri="http://schemas.openxmlformats.org/presentationml/2006/ole">
            <p:oleObj spid="_x0000_s5139" name="Document" r:id="rId3" imgW="7897537" imgH="5985263" progId="Word.Document.12">
              <p:embed/>
            </p:oleObj>
          </a:graphicData>
        </a:graphic>
      </p:graphicFrame>
    </p:spTree>
    <p:extLst>
      <p:ext uri="{BB962C8B-B14F-4D97-AF65-F5344CB8AC3E}">
        <p14:creationId xmlns="" xmlns:p14="http://schemas.microsoft.com/office/powerpoint/2010/main" val="343959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smtClean="0">
                <a:effectLst>
                  <a:outerShdw blurRad="38100" dist="38100" dir="2700000" algn="tl">
                    <a:srgbClr val="000000"/>
                  </a:outerShdw>
                </a:effectLst>
                <a:ea typeface="ＭＳ Ｐゴシック" charset="-128"/>
              </a:rPr>
              <a:t>Club Recognitions</a:t>
            </a:r>
          </a:p>
        </p:txBody>
      </p:sp>
      <p:pic>
        <p:nvPicPr>
          <p:cNvPr id="28675" name="Picture 4" descr="10-2-07 044.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167063" y="1143000"/>
            <a:ext cx="2876550"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6" name="Picture 5" descr="10-2-07 036.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1143000"/>
            <a:ext cx="2667000"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7" name="TextBox 6"/>
          <p:cNvSpPr txBox="1">
            <a:spLocks noChangeArrowheads="1"/>
          </p:cNvSpPr>
          <p:nvPr/>
        </p:nvSpPr>
        <p:spPr bwMode="auto">
          <a:xfrm>
            <a:off x="304800" y="4699000"/>
            <a:ext cx="2862263"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600">
                <a:solidFill>
                  <a:srgbClr val="000099"/>
                </a:solidFill>
                <a:latin typeface="Times New Roman" charset="0"/>
                <a:ea typeface="ＭＳ Ｐゴシック" charset="-128"/>
              </a:defRPr>
            </a:lvl1pPr>
            <a:lvl2pPr marL="742950" indent="-285750" eaLnBrk="0" hangingPunct="0">
              <a:spcBef>
                <a:spcPct val="20000"/>
              </a:spcBef>
              <a:buChar char="–"/>
              <a:defRPr sz="3200">
                <a:solidFill>
                  <a:srgbClr val="000099"/>
                </a:solidFill>
                <a:latin typeface="Times New Roman" charset="0"/>
                <a:ea typeface="ＭＳ Ｐゴシック" charset="-128"/>
              </a:defRPr>
            </a:lvl2pPr>
            <a:lvl3pPr marL="1143000" indent="-228600" eaLnBrk="0" hangingPunct="0">
              <a:spcBef>
                <a:spcPct val="20000"/>
              </a:spcBef>
              <a:buChar char="•"/>
              <a:defRPr sz="2800">
                <a:solidFill>
                  <a:srgbClr val="000099"/>
                </a:solidFill>
                <a:latin typeface="Times New Roman" charset="0"/>
                <a:ea typeface="ＭＳ Ｐゴシック" charset="-128"/>
              </a:defRPr>
            </a:lvl3pPr>
            <a:lvl4pPr marL="1600200" indent="-228600" eaLnBrk="0" hangingPunct="0">
              <a:spcBef>
                <a:spcPct val="20000"/>
              </a:spcBef>
              <a:buChar char="–"/>
              <a:defRPr sz="2400">
                <a:solidFill>
                  <a:srgbClr val="000099"/>
                </a:solidFill>
                <a:latin typeface="Times New Roman" charset="0"/>
                <a:ea typeface="ＭＳ Ｐゴシック" charset="-128"/>
              </a:defRPr>
            </a:lvl4pPr>
            <a:lvl5pPr marL="2057400" indent="-228600" eaLnBrk="0" hangingPunct="0">
              <a:spcBef>
                <a:spcPct val="20000"/>
              </a:spcBef>
              <a:buChar char="»"/>
              <a:defRPr sz="2400">
                <a:solidFill>
                  <a:srgbClr val="000099"/>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9pPr>
          </a:lstStyle>
          <a:p>
            <a:pPr eaLnBrk="1" hangingPunct="1">
              <a:spcBef>
                <a:spcPct val="0"/>
              </a:spcBef>
              <a:buFontTx/>
              <a:buNone/>
            </a:pPr>
            <a:r>
              <a:rPr lang="en-US" altLang="en-US" sz="1400">
                <a:solidFill>
                  <a:srgbClr val="000090"/>
                </a:solidFill>
                <a:latin typeface="Arial" charset="0"/>
              </a:rPr>
              <a:t>Every Rotarian Every Year Club</a:t>
            </a:r>
          </a:p>
          <a:p>
            <a:pPr eaLnBrk="1" hangingPunct="1">
              <a:spcBef>
                <a:spcPct val="0"/>
              </a:spcBef>
              <a:buFontTx/>
              <a:buNone/>
            </a:pPr>
            <a:endParaRPr lang="en-US" altLang="en-US" sz="1400">
              <a:solidFill>
                <a:srgbClr val="000090"/>
              </a:solidFill>
              <a:latin typeface="Arial" charset="0"/>
            </a:endParaRPr>
          </a:p>
          <a:p>
            <a:pPr eaLnBrk="1" hangingPunct="1">
              <a:spcBef>
                <a:spcPct val="0"/>
              </a:spcBef>
              <a:buFontTx/>
              <a:buNone/>
            </a:pPr>
            <a:r>
              <a:rPr lang="en-US" altLang="en-US" sz="1400">
                <a:solidFill>
                  <a:srgbClr val="000090"/>
                </a:solidFill>
                <a:latin typeface="Arial" charset="0"/>
              </a:rPr>
              <a:t>Every member makes a donation and average donations are $100 per member.</a:t>
            </a:r>
          </a:p>
        </p:txBody>
      </p:sp>
      <p:sp>
        <p:nvSpPr>
          <p:cNvPr id="28678" name="TextBox 7"/>
          <p:cNvSpPr txBox="1">
            <a:spLocks noChangeArrowheads="1"/>
          </p:cNvSpPr>
          <p:nvPr/>
        </p:nvSpPr>
        <p:spPr bwMode="auto">
          <a:xfrm>
            <a:off x="3167063" y="4699000"/>
            <a:ext cx="287655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600">
                <a:solidFill>
                  <a:srgbClr val="000099"/>
                </a:solidFill>
                <a:latin typeface="Times New Roman" charset="0"/>
                <a:ea typeface="ＭＳ Ｐゴシック" charset="-128"/>
              </a:defRPr>
            </a:lvl1pPr>
            <a:lvl2pPr marL="742950" indent="-285750" eaLnBrk="0" hangingPunct="0">
              <a:spcBef>
                <a:spcPct val="20000"/>
              </a:spcBef>
              <a:buChar char="–"/>
              <a:defRPr sz="3200">
                <a:solidFill>
                  <a:srgbClr val="000099"/>
                </a:solidFill>
                <a:latin typeface="Times New Roman" charset="0"/>
                <a:ea typeface="ＭＳ Ｐゴシック" charset="-128"/>
              </a:defRPr>
            </a:lvl2pPr>
            <a:lvl3pPr marL="1143000" indent="-228600" eaLnBrk="0" hangingPunct="0">
              <a:spcBef>
                <a:spcPct val="20000"/>
              </a:spcBef>
              <a:buChar char="•"/>
              <a:defRPr sz="2800">
                <a:solidFill>
                  <a:srgbClr val="000099"/>
                </a:solidFill>
                <a:latin typeface="Times New Roman" charset="0"/>
                <a:ea typeface="ＭＳ Ｐゴシック" charset="-128"/>
              </a:defRPr>
            </a:lvl3pPr>
            <a:lvl4pPr marL="1600200" indent="-228600" eaLnBrk="0" hangingPunct="0">
              <a:spcBef>
                <a:spcPct val="20000"/>
              </a:spcBef>
              <a:buChar char="–"/>
              <a:defRPr sz="2400">
                <a:solidFill>
                  <a:srgbClr val="000099"/>
                </a:solidFill>
                <a:latin typeface="Times New Roman" charset="0"/>
                <a:ea typeface="ＭＳ Ｐゴシック" charset="-128"/>
              </a:defRPr>
            </a:lvl4pPr>
            <a:lvl5pPr marL="2057400" indent="-228600" eaLnBrk="0" hangingPunct="0">
              <a:spcBef>
                <a:spcPct val="20000"/>
              </a:spcBef>
              <a:buChar char="»"/>
              <a:defRPr sz="2400">
                <a:solidFill>
                  <a:srgbClr val="000099"/>
                </a:solidFill>
                <a:latin typeface="Times New Roman" charset="0"/>
                <a:ea typeface="ＭＳ Ｐゴシック" charset="-128"/>
              </a:defRPr>
            </a:lvl5pPr>
            <a:lvl6pPr marL="25146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6pPr>
            <a:lvl7pPr marL="29718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7pPr>
            <a:lvl8pPr marL="34290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8pPr>
            <a:lvl9pPr marL="3886200" indent="-228600" defTabSz="457200" eaLnBrk="0" fontAlgn="base" hangingPunct="0">
              <a:spcBef>
                <a:spcPct val="20000"/>
              </a:spcBef>
              <a:spcAft>
                <a:spcPct val="0"/>
              </a:spcAft>
              <a:buChar char="»"/>
              <a:defRPr sz="2400">
                <a:solidFill>
                  <a:srgbClr val="000099"/>
                </a:solidFill>
                <a:latin typeface="Times New Roman" charset="0"/>
                <a:ea typeface="ＭＳ Ｐゴシック" charset="-128"/>
              </a:defRPr>
            </a:lvl9pPr>
          </a:lstStyle>
          <a:p>
            <a:pPr eaLnBrk="1" hangingPunct="1">
              <a:spcBef>
                <a:spcPct val="0"/>
              </a:spcBef>
              <a:buFontTx/>
              <a:buNone/>
            </a:pPr>
            <a:r>
              <a:rPr lang="en-US" altLang="en-US" sz="1400">
                <a:solidFill>
                  <a:srgbClr val="000090"/>
                </a:solidFill>
                <a:latin typeface="Arial" charset="0"/>
              </a:rPr>
              <a:t>100 % Sustaining Member Club</a:t>
            </a:r>
          </a:p>
          <a:p>
            <a:pPr eaLnBrk="1" hangingPunct="1">
              <a:spcBef>
                <a:spcPct val="0"/>
              </a:spcBef>
              <a:buFontTx/>
              <a:buNone/>
            </a:pPr>
            <a:endParaRPr lang="en-US" altLang="en-US" sz="1400">
              <a:solidFill>
                <a:srgbClr val="000090"/>
              </a:solidFill>
              <a:latin typeface="Arial" charset="0"/>
            </a:endParaRPr>
          </a:p>
          <a:p>
            <a:pPr eaLnBrk="1" hangingPunct="1">
              <a:spcBef>
                <a:spcPct val="0"/>
              </a:spcBef>
              <a:buFontTx/>
              <a:buNone/>
            </a:pPr>
            <a:r>
              <a:rPr lang="en-US" altLang="en-US" sz="1400">
                <a:solidFill>
                  <a:srgbClr val="000090"/>
                </a:solidFill>
                <a:latin typeface="Arial" charset="0"/>
              </a:rPr>
              <a:t>Every member makes a donation and every member’s donation is at least $100.</a:t>
            </a:r>
          </a:p>
        </p:txBody>
      </p:sp>
      <p:pic>
        <p:nvPicPr>
          <p:cNvPr id="28679" name="Picture 6" descr="Paul Harris Fellow Club Logo.bmp"/>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216650" y="1141413"/>
            <a:ext cx="2965450" cy="355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6216650" y="4699000"/>
            <a:ext cx="2927350" cy="1169988"/>
          </a:xfrm>
          <a:prstGeom prst="rect">
            <a:avLst/>
          </a:prstGeom>
          <a:noFill/>
        </p:spPr>
        <p:txBody>
          <a:bodyPr>
            <a:spAutoFit/>
          </a:bodyPr>
          <a:lstStyle/>
          <a:p>
            <a:pPr>
              <a:defRPr/>
            </a:pPr>
            <a:r>
              <a:rPr lang="en-US" sz="1400" dirty="0">
                <a:solidFill>
                  <a:schemeClr val="accent2">
                    <a:lumMod val="75000"/>
                  </a:schemeClr>
                </a:solidFill>
              </a:rPr>
              <a:t>100 % Paul Harris Fellow Club</a:t>
            </a:r>
          </a:p>
          <a:p>
            <a:pPr>
              <a:defRPr/>
            </a:pPr>
            <a:endParaRPr lang="en-US" sz="1400" dirty="0">
              <a:solidFill>
                <a:schemeClr val="accent2">
                  <a:lumMod val="75000"/>
                </a:schemeClr>
              </a:solidFill>
            </a:endParaRPr>
          </a:p>
          <a:p>
            <a:pPr>
              <a:defRPr/>
            </a:pPr>
            <a:r>
              <a:rPr lang="en-US" sz="1400" dirty="0">
                <a:solidFill>
                  <a:schemeClr val="accent2">
                    <a:lumMod val="75000"/>
                  </a:schemeClr>
                </a:solidFill>
              </a:rPr>
              <a:t>Every member of the club is a Paul Harris Fellow at the time of the application. </a:t>
            </a:r>
          </a:p>
        </p:txBody>
      </p:sp>
    </p:spTree>
    <p:extLst>
      <p:ext uri="{BB962C8B-B14F-4D97-AF65-F5344CB8AC3E}">
        <p14:creationId xmlns="" xmlns:p14="http://schemas.microsoft.com/office/powerpoint/2010/main" val="232637592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Paul Harris Fellow Clubs – District 5300 – 14 Clubs</a:t>
            </a:r>
            <a:endParaRPr lang="en-US" dirty="0"/>
          </a:p>
        </p:txBody>
      </p:sp>
      <p:sp>
        <p:nvSpPr>
          <p:cNvPr id="9" name="Content Placeholder 8"/>
          <p:cNvSpPr>
            <a:spLocks noGrp="1"/>
          </p:cNvSpPr>
          <p:nvPr>
            <p:ph idx="1"/>
          </p:nvPr>
        </p:nvSpPr>
        <p:spPr>
          <a:xfrm>
            <a:off x="457200" y="1143000"/>
            <a:ext cx="8229600" cy="5105400"/>
          </a:xfrm>
        </p:spPr>
        <p:txBody>
          <a:bodyPr/>
          <a:lstStyle/>
          <a:p>
            <a:endParaRPr lang="en-US" dirty="0"/>
          </a:p>
        </p:txBody>
      </p:sp>
      <p:graphicFrame>
        <p:nvGraphicFramePr>
          <p:cNvPr id="11" name="Object 10"/>
          <p:cNvGraphicFramePr>
            <a:graphicFrameLocks noChangeAspect="1"/>
          </p:cNvGraphicFramePr>
          <p:nvPr>
            <p:extLst>
              <p:ext uri="{D42A27DB-BD31-4B8C-83A1-F6EECF244321}">
                <p14:modId xmlns="" xmlns:p14="http://schemas.microsoft.com/office/powerpoint/2010/main" val="1978387394"/>
              </p:ext>
            </p:extLst>
          </p:nvPr>
        </p:nvGraphicFramePr>
        <p:xfrm>
          <a:off x="762000" y="1143000"/>
          <a:ext cx="8077200" cy="5006181"/>
        </p:xfrm>
        <a:graphic>
          <a:graphicData uri="http://schemas.openxmlformats.org/presentationml/2006/ole">
            <p:oleObj spid="_x0000_s4121" name="Document" r:id="rId4" imgW="10683504" imgH="6623797" progId="Word.Document.12">
              <p:embed/>
            </p:oleObj>
          </a:graphicData>
        </a:graphic>
      </p:graphicFrame>
    </p:spTree>
    <p:extLst>
      <p:ext uri="{BB962C8B-B14F-4D97-AF65-F5344CB8AC3E}">
        <p14:creationId xmlns="" xmlns:p14="http://schemas.microsoft.com/office/powerpoint/2010/main" val="1264954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mtClean="0">
                <a:latin typeface="Arial Narrow" pitchFamily="34" charset="0"/>
              </a:rPr>
              <a:t>Rotary Direct</a:t>
            </a:r>
          </a:p>
        </p:txBody>
      </p:sp>
      <p:pic>
        <p:nvPicPr>
          <p:cNvPr id="35843" name="Picture 1"/>
          <p:cNvPicPr>
            <a:picLocks noChangeAspect="1"/>
          </p:cNvPicPr>
          <p:nvPr/>
        </p:nvPicPr>
        <p:blipFill>
          <a:blip r:embed="rId3">
            <a:extLst>
              <a:ext uri="{28A0092B-C50C-407E-A947-70E740481C1C}">
                <a14:useLocalDpi xmlns="" xmlns:a14="http://schemas.microsoft.com/office/drawing/2010/main" val="0"/>
              </a:ext>
            </a:extLst>
          </a:blip>
          <a:srcRect l="4193" t="3967" r="4808" b="2856"/>
          <a:stretch>
            <a:fillRect/>
          </a:stretch>
        </p:blipFill>
        <p:spPr bwMode="auto">
          <a:xfrm>
            <a:off x="3962400" y="22225"/>
            <a:ext cx="5164138"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Content Placeholder 2"/>
          <p:cNvSpPr txBox="1">
            <a:spLocks/>
          </p:cNvSpPr>
          <p:nvPr/>
        </p:nvSpPr>
        <p:spPr bwMode="auto">
          <a:xfrm>
            <a:off x="309563" y="1689100"/>
            <a:ext cx="493395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endParaRPr lang="en-US" altLang="en-US" sz="1600" b="1">
              <a:solidFill>
                <a:schemeClr val="accent1"/>
              </a:solidFill>
              <a:latin typeface="Georgia" pitchFamily="18" charset="0"/>
            </a:endParaRPr>
          </a:p>
        </p:txBody>
      </p:sp>
      <p:sp>
        <p:nvSpPr>
          <p:cNvPr id="35845" name="Conten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altLang="en-US" dirty="0" smtClean="0">
                <a:latin typeface="Georgia" pitchFamily="18" charset="0"/>
              </a:rPr>
              <a:t>Monthly</a:t>
            </a:r>
          </a:p>
          <a:p>
            <a:pPr marL="0" indent="0">
              <a:buFont typeface="Arial" pitchFamily="34" charset="0"/>
              <a:buNone/>
            </a:pPr>
            <a:r>
              <a:rPr lang="en-US" altLang="en-US" dirty="0" smtClean="0">
                <a:latin typeface="Georgia" pitchFamily="18" charset="0"/>
              </a:rPr>
              <a:t>Quarterly</a:t>
            </a:r>
          </a:p>
          <a:p>
            <a:pPr marL="0" indent="0">
              <a:buFont typeface="Arial" pitchFamily="34" charset="0"/>
              <a:buNone/>
            </a:pPr>
            <a:r>
              <a:rPr lang="en-US" altLang="en-US" dirty="0" smtClean="0">
                <a:latin typeface="Georgia" pitchFamily="18" charset="0"/>
              </a:rPr>
              <a:t>or Annual</a:t>
            </a:r>
          </a:p>
          <a:p>
            <a:pPr marL="0" indent="0">
              <a:buFont typeface="Arial" pitchFamily="34" charset="0"/>
              <a:buNone/>
            </a:pPr>
            <a:r>
              <a:rPr lang="en-US" altLang="en-US" dirty="0" smtClean="0">
                <a:latin typeface="Georgia" pitchFamily="18" charset="0"/>
              </a:rPr>
              <a:t>Recurring</a:t>
            </a:r>
          </a:p>
          <a:p>
            <a:pPr marL="0" indent="0">
              <a:buFont typeface="Arial" pitchFamily="34" charset="0"/>
              <a:buNone/>
            </a:pPr>
            <a:r>
              <a:rPr lang="en-US" altLang="en-US" dirty="0" smtClean="0">
                <a:latin typeface="Georgia" pitchFamily="18" charset="0"/>
              </a:rPr>
              <a:t>Contributions:</a:t>
            </a:r>
          </a:p>
          <a:p>
            <a:pPr marL="0" indent="0">
              <a:buFont typeface="Arial" pitchFamily="34" charset="0"/>
              <a:buNone/>
            </a:pPr>
            <a:r>
              <a:rPr lang="en-US" altLang="en-US" dirty="0" smtClean="0">
                <a:latin typeface="Georgia" pitchFamily="18" charset="0"/>
              </a:rPr>
              <a:t>TRF makes it</a:t>
            </a:r>
          </a:p>
          <a:p>
            <a:pPr marL="0" indent="0">
              <a:buFont typeface="Arial" pitchFamily="34" charset="0"/>
              <a:buNone/>
            </a:pPr>
            <a:r>
              <a:rPr lang="en-US" altLang="en-US" dirty="0" smtClean="0">
                <a:latin typeface="Georgia" pitchFamily="18" charset="0"/>
              </a:rPr>
              <a:t>Automatic!</a:t>
            </a:r>
          </a:p>
          <a:p>
            <a:pPr marL="0" indent="0">
              <a:buFont typeface="Arial" pitchFamily="34" charset="0"/>
              <a:buNone/>
            </a:pPr>
            <a:endParaRPr lang="en-US" altLang="en-US" dirty="0" smtClean="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5900" y="1744663"/>
            <a:ext cx="738187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15900" y="2522538"/>
            <a:ext cx="3835400" cy="4183062"/>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r>
              <a:rPr lang="en-US" altLang="en-US" sz="3600" b="1" smtClean="0">
                <a:solidFill>
                  <a:schemeClr val="bg1"/>
                </a:solidFill>
              </a:rPr>
              <a:t>CLUB LEVEL</a:t>
            </a:r>
            <a:r>
              <a:rPr lang="en-US" altLang="en-US" smtClean="0">
                <a:solidFill>
                  <a:schemeClr val="bg1"/>
                </a:solidFill>
              </a:rPr>
              <a:t/>
            </a:r>
            <a:br>
              <a:rPr lang="en-US" altLang="en-US" smtClean="0">
                <a:solidFill>
                  <a:schemeClr val="bg1"/>
                </a:solidFill>
              </a:rPr>
            </a:br>
            <a:endParaRPr lang="en-US" altLang="en-US" smtClean="0">
              <a:solidFill>
                <a:schemeClr val="bg1"/>
              </a:solidFill>
            </a:endParaRPr>
          </a:p>
          <a:p>
            <a:pPr algn="ctr">
              <a:defRPr/>
            </a:pPr>
            <a:r>
              <a:rPr lang="en-US" altLang="en-US" sz="2800" b="1" smtClean="0">
                <a:solidFill>
                  <a:schemeClr val="bg1"/>
                </a:solidFill>
              </a:rPr>
              <a:t>President</a:t>
            </a:r>
            <a:br>
              <a:rPr lang="en-US" altLang="en-US" sz="2800" b="1" smtClean="0">
                <a:solidFill>
                  <a:schemeClr val="bg1"/>
                </a:solidFill>
              </a:rPr>
            </a:br>
            <a:r>
              <a:rPr lang="en-US" altLang="en-US" sz="2800" b="1" smtClean="0">
                <a:solidFill>
                  <a:schemeClr val="bg1"/>
                </a:solidFill>
              </a:rPr>
              <a:t>Secretary</a:t>
            </a:r>
          </a:p>
          <a:p>
            <a:pPr algn="ctr">
              <a:defRPr/>
            </a:pPr>
            <a:r>
              <a:rPr lang="en-US" altLang="en-US" sz="2800" b="1" smtClean="0">
                <a:solidFill>
                  <a:schemeClr val="bg1"/>
                </a:solidFill>
              </a:rPr>
              <a:t>Treasurer</a:t>
            </a:r>
          </a:p>
          <a:p>
            <a:pPr algn="ctr">
              <a:defRPr/>
            </a:pPr>
            <a:r>
              <a:rPr lang="en-US" altLang="en-US" sz="2800" b="1" smtClean="0">
                <a:solidFill>
                  <a:schemeClr val="bg1"/>
                </a:solidFill>
              </a:rPr>
              <a:t>Foundation Chair</a:t>
            </a:r>
            <a:br>
              <a:rPr lang="en-US" altLang="en-US" sz="2800" b="1" smtClean="0">
                <a:solidFill>
                  <a:schemeClr val="bg1"/>
                </a:solidFill>
              </a:rPr>
            </a:br>
            <a:r>
              <a:rPr lang="en-US" altLang="en-US" sz="2800" b="1" smtClean="0">
                <a:solidFill>
                  <a:schemeClr val="bg1"/>
                </a:solidFill>
              </a:rPr>
              <a:t>Membership Chair</a:t>
            </a:r>
            <a:br>
              <a:rPr lang="en-US" altLang="en-US" sz="2800" b="1" smtClean="0">
                <a:solidFill>
                  <a:schemeClr val="bg1"/>
                </a:solidFill>
              </a:rPr>
            </a:br>
            <a:r>
              <a:rPr lang="en-US" altLang="en-US" sz="2800" b="1" smtClean="0">
                <a:solidFill>
                  <a:schemeClr val="bg1"/>
                </a:solidFill>
              </a:rPr>
              <a:t>Executive Secretary</a:t>
            </a:r>
          </a:p>
          <a:p>
            <a:pPr algn="ctr">
              <a:defRPr/>
            </a:pPr>
            <a:endParaRPr lang="en-US" altLang="en-US" smtClean="0"/>
          </a:p>
        </p:txBody>
      </p:sp>
      <p:sp>
        <p:nvSpPr>
          <p:cNvPr id="5" name="Rectangle 4"/>
          <p:cNvSpPr/>
          <p:nvPr/>
        </p:nvSpPr>
        <p:spPr bwMode="auto">
          <a:xfrm>
            <a:off x="4368800" y="2509838"/>
            <a:ext cx="4318000" cy="4195762"/>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r>
              <a:rPr lang="en-US" altLang="en-US" sz="3600" b="1" smtClean="0">
                <a:solidFill>
                  <a:schemeClr val="bg1"/>
                </a:solidFill>
              </a:rPr>
              <a:t>DISTRICT LEVEL</a:t>
            </a:r>
            <a:r>
              <a:rPr lang="en-US" altLang="en-US" smtClean="0">
                <a:solidFill>
                  <a:schemeClr val="bg1"/>
                </a:solidFill>
              </a:rPr>
              <a:t/>
            </a:r>
            <a:br>
              <a:rPr lang="en-US" altLang="en-US" smtClean="0">
                <a:solidFill>
                  <a:schemeClr val="bg1"/>
                </a:solidFill>
              </a:rPr>
            </a:br>
            <a:endParaRPr lang="en-US" altLang="en-US" smtClean="0">
              <a:solidFill>
                <a:schemeClr val="bg1"/>
              </a:solidFill>
            </a:endParaRPr>
          </a:p>
          <a:p>
            <a:pPr algn="ctr">
              <a:defRPr/>
            </a:pPr>
            <a:r>
              <a:rPr lang="en-US" altLang="en-US" sz="2800" b="1" smtClean="0">
                <a:solidFill>
                  <a:schemeClr val="bg1"/>
                </a:solidFill>
              </a:rPr>
              <a:t>District Governor</a:t>
            </a:r>
          </a:p>
          <a:p>
            <a:pPr algn="ctr">
              <a:defRPr/>
            </a:pPr>
            <a:r>
              <a:rPr lang="en-US" altLang="en-US" sz="2800" b="1" smtClean="0">
                <a:solidFill>
                  <a:schemeClr val="bg1"/>
                </a:solidFill>
              </a:rPr>
              <a:t>*Assistant Governors</a:t>
            </a:r>
            <a:br>
              <a:rPr lang="en-US" altLang="en-US" sz="2800" b="1" smtClean="0">
                <a:solidFill>
                  <a:schemeClr val="bg1"/>
                </a:solidFill>
              </a:rPr>
            </a:br>
            <a:r>
              <a:rPr lang="en-US" altLang="en-US" sz="2800" b="1" smtClean="0">
                <a:solidFill>
                  <a:schemeClr val="bg1"/>
                </a:solidFill>
              </a:rPr>
              <a:t>Committee Chairs</a:t>
            </a:r>
          </a:p>
          <a:p>
            <a:pPr algn="ctr">
              <a:defRPr/>
            </a:pPr>
            <a:r>
              <a:rPr lang="en-US" altLang="en-US" sz="2800" b="1" smtClean="0">
                <a:solidFill>
                  <a:schemeClr val="bg1"/>
                </a:solidFill>
              </a:rPr>
              <a:t>Executive Secretary</a:t>
            </a:r>
          </a:p>
          <a:p>
            <a:pPr algn="ctr">
              <a:defRPr/>
            </a:pPr>
            <a:endParaRPr lang="en-US" altLang="en-US" smtClean="0"/>
          </a:p>
        </p:txBody>
      </p:sp>
      <p:pic>
        <p:nvPicPr>
          <p:cNvPr id="41989"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44000" cy="172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990" name="Rectangle 10"/>
          <p:cNvSpPr>
            <a:spLocks noChangeArrowheads="1"/>
          </p:cNvSpPr>
          <p:nvPr/>
        </p:nvSpPr>
        <p:spPr bwMode="auto">
          <a:xfrm>
            <a:off x="79375" y="1389063"/>
            <a:ext cx="8985250" cy="247650"/>
          </a:xfrm>
          <a:prstGeom prst="rect">
            <a:avLst/>
          </a:prstGeom>
          <a:solidFill>
            <a:srgbClr val="EAEAE2"/>
          </a:solidFill>
          <a:ln w="57150" algn="ctr">
            <a:solidFill>
              <a:srgbClr val="EAEAE2"/>
            </a:solidFill>
            <a:round/>
            <a:headEnd/>
            <a:tailEnd type="triangle" w="med" len="med"/>
          </a:ln>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900" b="1">
              <a:latin typeface="Calibri" pitchFamily="34" charset="0"/>
            </a:endParaRPr>
          </a:p>
        </p:txBody>
      </p:sp>
      <p:sp>
        <p:nvSpPr>
          <p:cNvPr id="6" name="Rectangle 5"/>
          <p:cNvSpPr>
            <a:spLocks noChangeArrowheads="1"/>
          </p:cNvSpPr>
          <p:nvPr/>
        </p:nvSpPr>
        <p:spPr bwMode="auto">
          <a:xfrm>
            <a:off x="0" y="287338"/>
            <a:ext cx="9144000" cy="981075"/>
          </a:xfrm>
          <a:prstGeom prst="rect">
            <a:avLst/>
          </a:prstGeom>
          <a:solidFill>
            <a:srgbClr val="00355C"/>
          </a:solidFill>
          <a:ln>
            <a:noFill/>
          </a:ln>
          <a:extLst>
            <a:ext uri="{91240B29-F687-4F45-9708-019B960494DF}">
              <a14:hiddenLine xmlns="" xmlns:a14="http://schemas.microsoft.com/office/drawing/2010/main" w="57150" algn="ctr">
                <a:solidFill>
                  <a:srgbClr val="000000"/>
                </a:solidFill>
                <a:round/>
                <a:headEnd/>
                <a:tailEnd type="triangle" w="med" len="med"/>
              </a14:hiddenLine>
            </a:ext>
          </a:extLst>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p>
        </p:txBody>
      </p:sp>
      <p:sp>
        <p:nvSpPr>
          <p:cNvPr id="3" name="TextBox 2"/>
          <p:cNvSpPr txBox="1">
            <a:spLocks noChangeArrowheads="1"/>
          </p:cNvSpPr>
          <p:nvPr/>
        </p:nvSpPr>
        <p:spPr bwMode="auto">
          <a:xfrm>
            <a:off x="2162175" y="349250"/>
            <a:ext cx="69818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5400">
                <a:solidFill>
                  <a:schemeClr val="bg1"/>
                </a:solidFill>
                <a:cs typeface="Arial" pitchFamily="34" charset="0"/>
              </a:rPr>
              <a:t>Who can enter goals?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25489</TotalTime>
  <Words>1176</Words>
  <Application>Microsoft Office PowerPoint</Application>
  <PresentationFormat>On-screen Show (4:3)</PresentationFormat>
  <Paragraphs>171</Paragraphs>
  <Slides>19</Slides>
  <Notes>15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19</vt:i4>
      </vt:variant>
    </vt:vector>
  </HeadingPairs>
  <TitlesOfParts>
    <vt:vector size="24" baseType="lpstr">
      <vt:lpstr>Communications_white</vt:lpstr>
      <vt:lpstr>Custom Design</vt:lpstr>
      <vt:lpstr>2_Custom Design</vt:lpstr>
      <vt:lpstr>Document</vt:lpstr>
      <vt:lpstr>Acrobat Document</vt:lpstr>
      <vt:lpstr>The Rotary Foundation</vt:lpstr>
      <vt:lpstr>Charity Rating Services</vt:lpstr>
      <vt:lpstr>Donating to The Rotary Foundation</vt:lpstr>
      <vt:lpstr>Donating to The Rotary Foundation</vt:lpstr>
      <vt:lpstr>Paul Harris Society</vt:lpstr>
      <vt:lpstr>Club Recognitions</vt:lpstr>
      <vt:lpstr>100%  Paul Harris Fellow Clubs – District 5300 – 14 Clubs</vt:lpstr>
      <vt:lpstr>Rotary Direct</vt:lpstr>
      <vt:lpstr>Slide 9</vt:lpstr>
      <vt:lpstr>Goal Setting In Rotary Club Central</vt:lpstr>
      <vt:lpstr>Useful  Reports</vt:lpstr>
      <vt:lpstr>Club Fundraising Analysis</vt:lpstr>
      <vt:lpstr>Club Recognition Summary</vt:lpstr>
      <vt:lpstr>EREY Eligibility Report </vt:lpstr>
      <vt:lpstr>Secret  Codes</vt:lpstr>
      <vt:lpstr>The Rotary Foundation Multiple Donor Form</vt:lpstr>
      <vt:lpstr>Paul Harris Fellow Recognition Transfer Request  Form</vt:lpstr>
      <vt:lpstr>Contact Center</vt:lpstr>
      <vt:lpstr>Contact  Center</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Owner</cp:lastModifiedBy>
  <cp:revision>757</cp:revision>
  <cp:lastPrinted>2014-09-12T23:55:46Z</cp:lastPrinted>
  <dcterms:created xsi:type="dcterms:W3CDTF">2010-04-16T20:11:30Z</dcterms:created>
  <dcterms:modified xsi:type="dcterms:W3CDTF">2014-10-11T15:15:16Z</dcterms:modified>
</cp:coreProperties>
</file>