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3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7" autoAdjust="0"/>
    <p:restoredTop sz="86461" autoAdjust="0"/>
  </p:normalViewPr>
  <p:slideViewPr>
    <p:cSldViewPr>
      <p:cViewPr varScale="1">
        <p:scale>
          <a:sx n="108" d="100"/>
          <a:sy n="108" d="100"/>
        </p:scale>
        <p:origin x="-18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A04C-F079-4134-9B42-2193922EB8DC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3A7E-D2A6-48E2-ACBD-07EA5D29B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5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3A7E-D2A6-48E2-ACBD-07EA5D29B5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3A7E-D2A6-48E2-ACBD-07EA5D29B5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38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A98CCC-E11E-4ECD-92D4-E689D2BF8429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4FD173-7BE2-4F16-8B93-574E0C6347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Loshj-ej@msn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3505200" cy="3124200"/>
          </a:xfrm>
        </p:spPr>
        <p:txBody>
          <a:bodyPr/>
          <a:lstStyle/>
          <a:p>
            <a:r>
              <a:rPr lang="en-US" dirty="0" smtClean="0"/>
              <a:t>Grants Management </a:t>
            </a:r>
            <a:br>
              <a:rPr lang="en-US" dirty="0" smtClean="0"/>
            </a:br>
            <a:r>
              <a:rPr lang="en-US" dirty="0" smtClean="0"/>
              <a:t>Certification</a:t>
            </a:r>
            <a:br>
              <a:rPr lang="en-US" dirty="0" smtClean="0"/>
            </a:b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1026" name="Picture 2" descr="C:\Users\mdriebe\Downloads\20130517_GT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2819400" cy="422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295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47431"/>
            <a:ext cx="7408333" cy="3450696"/>
          </a:xfrm>
        </p:spPr>
        <p:txBody>
          <a:bodyPr/>
          <a:lstStyle/>
          <a:p>
            <a:r>
              <a:rPr lang="en-US" dirty="0" smtClean="0"/>
              <a:t>Consider setting a high-level goal</a:t>
            </a:r>
          </a:p>
          <a:p>
            <a:r>
              <a:rPr lang="en-US" dirty="0" smtClean="0"/>
              <a:t>Think about the impact, not the activity</a:t>
            </a:r>
          </a:p>
          <a:p>
            <a:r>
              <a:rPr lang="en-US" dirty="0" smtClean="0"/>
              <a:t>Read Rotary’s Areas of Focus Guide/Policy Statements</a:t>
            </a:r>
          </a:p>
          <a:p>
            <a:pPr marL="301943" lvl="1" indent="0">
              <a:buNone/>
            </a:pPr>
            <a:r>
              <a:rPr lang="en-US" dirty="0" smtClean="0"/>
              <a:t>                                                       - Rotary’s Goals</a:t>
            </a:r>
          </a:p>
          <a:p>
            <a:pPr marL="301943" lvl="1" indent="0">
              <a:buNone/>
            </a:pPr>
            <a:r>
              <a:rPr lang="en-US" dirty="0" smtClean="0"/>
              <a:t>                                                       - Eligible Activities</a:t>
            </a:r>
          </a:p>
          <a:p>
            <a:pPr marL="301943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              - Elements for Successful     				  Grants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Impact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1371600" cy="2250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58433"/>
            <a:ext cx="7408333" cy="3450696"/>
          </a:xfrm>
        </p:spPr>
        <p:txBody>
          <a:bodyPr/>
          <a:lstStyle/>
          <a:p>
            <a:r>
              <a:rPr lang="en-US" dirty="0" smtClean="0"/>
              <a:t>Rotary asks the local club(s) to do an assessment</a:t>
            </a:r>
          </a:p>
          <a:p>
            <a:pPr lvl="1"/>
            <a:r>
              <a:rPr lang="en-US" dirty="0" smtClean="0"/>
              <a:t>Project is driven by data from the start</a:t>
            </a:r>
          </a:p>
          <a:p>
            <a:pPr lvl="1"/>
            <a:r>
              <a:rPr lang="en-US" dirty="0" smtClean="0"/>
              <a:t>Lends credibility</a:t>
            </a:r>
          </a:p>
          <a:p>
            <a:pPr lvl="1"/>
            <a:r>
              <a:rPr lang="en-US" dirty="0" smtClean="0"/>
              <a:t>Determines sustainability</a:t>
            </a:r>
          </a:p>
          <a:p>
            <a:pPr lvl="1"/>
            <a:r>
              <a:rPr lang="en-US" dirty="0" smtClean="0"/>
              <a:t>Should involve different groups</a:t>
            </a:r>
          </a:p>
          <a:p>
            <a:pPr lvl="1"/>
            <a:r>
              <a:rPr lang="en-US" dirty="0" smtClean="0"/>
              <a:t>Determines feasibility, the clubs’ qualification, and determines if another organization is already meeting the need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Assessment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71476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344986"/>
            <a:ext cx="3657600" cy="3450696"/>
          </a:xfrm>
        </p:spPr>
        <p:txBody>
          <a:bodyPr/>
          <a:lstStyle/>
          <a:p>
            <a:r>
              <a:rPr lang="en-US" dirty="0" smtClean="0"/>
              <a:t>Host Sponsor</a:t>
            </a:r>
          </a:p>
          <a:p>
            <a:pPr lvl="1"/>
            <a:r>
              <a:rPr lang="en-US" dirty="0" smtClean="0"/>
              <a:t>Initiates the Project</a:t>
            </a:r>
          </a:p>
          <a:p>
            <a:pPr lvl="1"/>
            <a:r>
              <a:rPr lang="en-US" dirty="0" smtClean="0"/>
              <a:t>Community Assessment</a:t>
            </a:r>
          </a:p>
          <a:p>
            <a:pPr lvl="1"/>
            <a:r>
              <a:rPr lang="en-US" dirty="0" smtClean="0"/>
              <a:t>Manages Implementation &amp; Budget</a:t>
            </a:r>
          </a:p>
          <a:p>
            <a:pPr lvl="1"/>
            <a:r>
              <a:rPr lang="en-US" dirty="0" smtClean="0"/>
              <a:t>Receives Project Funds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Requirements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953000" y="2340504"/>
            <a:ext cx="365760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International Sponsor</a:t>
            </a:r>
          </a:p>
          <a:p>
            <a:pPr lvl="1"/>
            <a:r>
              <a:rPr lang="en-US" dirty="0" smtClean="0"/>
              <a:t>Financial Assistance</a:t>
            </a:r>
          </a:p>
          <a:p>
            <a:pPr lvl="1"/>
            <a:r>
              <a:rPr lang="en-US" dirty="0" smtClean="0"/>
              <a:t>Technical Support</a:t>
            </a:r>
          </a:p>
          <a:p>
            <a:pPr lvl="1"/>
            <a:r>
              <a:rPr lang="en-US" dirty="0" smtClean="0"/>
              <a:t>Performs tasks that can be done remotely</a:t>
            </a:r>
          </a:p>
          <a:p>
            <a:pPr lvl="1"/>
            <a:r>
              <a:rPr lang="en-US" dirty="0" smtClean="0"/>
              <a:t>Participates in service during site visits</a:t>
            </a:r>
          </a:p>
        </p:txBody>
      </p:sp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971800"/>
            <a:ext cx="7408333" cy="3450696"/>
          </a:xfrm>
        </p:spPr>
        <p:txBody>
          <a:bodyPr/>
          <a:lstStyle/>
          <a:p>
            <a:r>
              <a:rPr lang="en-US" dirty="0" smtClean="0"/>
              <a:t>Both Sponsors </a:t>
            </a:r>
          </a:p>
          <a:p>
            <a:pPr lvl="1"/>
            <a:r>
              <a:rPr lang="en-US" dirty="0" smtClean="0"/>
              <a:t>Must be qualified</a:t>
            </a:r>
          </a:p>
          <a:p>
            <a:pPr lvl="1"/>
            <a:r>
              <a:rPr lang="en-US" dirty="0" smtClean="0"/>
              <a:t>Develop the project plan</a:t>
            </a:r>
          </a:p>
          <a:p>
            <a:pPr lvl="1"/>
            <a:r>
              <a:rPr lang="en-US" dirty="0" smtClean="0"/>
              <a:t>Have project committees that collaborate/communicate</a:t>
            </a:r>
          </a:p>
          <a:p>
            <a:pPr lvl="1"/>
            <a:r>
              <a:rPr lang="en-US" dirty="0" smtClean="0"/>
              <a:t>Partner with cooperating organization, if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Requirements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352800" cy="223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3450696"/>
          </a:xfrm>
        </p:spPr>
        <p:txBody>
          <a:bodyPr/>
          <a:lstStyle/>
          <a:p>
            <a:r>
              <a:rPr lang="en-US" dirty="0" smtClean="0"/>
              <a:t>The plan should document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Measurable goals and outcomes</a:t>
            </a:r>
          </a:p>
          <a:p>
            <a:pPr lvl="1"/>
            <a:r>
              <a:rPr lang="en-US" dirty="0" smtClean="0"/>
              <a:t>Actions needed for each step</a:t>
            </a:r>
          </a:p>
          <a:p>
            <a:pPr lvl="1"/>
            <a:r>
              <a:rPr lang="en-US" dirty="0" smtClean="0"/>
              <a:t>Assignment of responsibilities</a:t>
            </a:r>
          </a:p>
          <a:p>
            <a:pPr lvl="1"/>
            <a:r>
              <a:rPr lang="en-US" dirty="0" smtClean="0"/>
              <a:t>Monitoring and data collection</a:t>
            </a:r>
          </a:p>
          <a:p>
            <a:pPr lvl="1"/>
            <a:r>
              <a:rPr lang="en-US" dirty="0" smtClean="0"/>
              <a:t>Possible alternatives if things aren’t going to plan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Project Plan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40504"/>
            <a:ext cx="7408333" cy="3755496"/>
          </a:xfrm>
        </p:spPr>
        <p:txBody>
          <a:bodyPr>
            <a:normAutofit/>
          </a:bodyPr>
          <a:lstStyle/>
          <a:p>
            <a:r>
              <a:rPr lang="en-US" dirty="0" smtClean="0"/>
              <a:t>Create a Timeline that includes</a:t>
            </a:r>
          </a:p>
          <a:p>
            <a:pPr lvl="1"/>
            <a:r>
              <a:rPr lang="en-US" dirty="0" smtClean="0"/>
              <a:t>Community Assessment</a:t>
            </a:r>
          </a:p>
          <a:p>
            <a:pPr lvl="1"/>
            <a:r>
              <a:rPr lang="en-US" dirty="0" smtClean="0"/>
              <a:t>Committee Meetings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Meetings with Community and Cooperating Organizations</a:t>
            </a:r>
          </a:p>
          <a:p>
            <a:pPr lvl="1"/>
            <a:r>
              <a:rPr lang="en-US" dirty="0" smtClean="0"/>
              <a:t>Project Implementation Milestones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Evaluation – middle and end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Project Plan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04645"/>
            <a:ext cx="7408333" cy="3450696"/>
          </a:xfrm>
        </p:spPr>
        <p:txBody>
          <a:bodyPr/>
          <a:lstStyle/>
          <a:p>
            <a:r>
              <a:rPr lang="en-US" dirty="0" smtClean="0"/>
              <a:t>Work as a Team</a:t>
            </a:r>
          </a:p>
          <a:p>
            <a:pPr lvl="1"/>
            <a:r>
              <a:rPr lang="en-US" dirty="0" smtClean="0"/>
              <a:t>Sponsors each need a committee of at least three </a:t>
            </a:r>
          </a:p>
          <a:p>
            <a:r>
              <a:rPr lang="en-US" dirty="0" smtClean="0"/>
              <a:t>Plan for Continuity</a:t>
            </a:r>
          </a:p>
          <a:p>
            <a:pPr lvl="1"/>
            <a:r>
              <a:rPr lang="en-US" dirty="0" smtClean="0"/>
              <a:t>Who’s in for the long haul?</a:t>
            </a:r>
          </a:p>
          <a:p>
            <a:r>
              <a:rPr lang="en-US" dirty="0" smtClean="0"/>
              <a:t>Who will do what?</a:t>
            </a:r>
          </a:p>
          <a:p>
            <a:pPr lvl="1"/>
            <a:r>
              <a:rPr lang="en-US" dirty="0" smtClean="0"/>
              <a:t>Down to last detail</a:t>
            </a:r>
          </a:p>
          <a:p>
            <a:r>
              <a:rPr lang="en-US" dirty="0" smtClean="0"/>
              <a:t>Avoid Conflicts of Interest</a:t>
            </a:r>
          </a:p>
          <a:p>
            <a:pPr lvl="1"/>
            <a:r>
              <a:rPr lang="en-US" dirty="0" smtClean="0"/>
              <a:t>No one with a financial interest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Tips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405372"/>
            <a:ext cx="2562225" cy="1509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031" y="2514600"/>
            <a:ext cx="7408333" cy="3450696"/>
          </a:xfrm>
        </p:spPr>
        <p:txBody>
          <a:bodyPr/>
          <a:lstStyle/>
          <a:p>
            <a:r>
              <a:rPr lang="en-US" dirty="0" smtClean="0"/>
              <a:t>Get Expert Advice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Qualified club members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Cooperating Organizations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Rotarian Action Group (RAG)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Cadre of Technical Advisors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90" y="2819400"/>
            <a:ext cx="2156974" cy="2120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2" y="2340504"/>
            <a:ext cx="7408333" cy="3450696"/>
          </a:xfrm>
        </p:spPr>
        <p:txBody>
          <a:bodyPr/>
          <a:lstStyle/>
          <a:p>
            <a:r>
              <a:rPr lang="en-US" dirty="0" smtClean="0"/>
              <a:t>Be specific about who will benefit and what benefits they will receive</a:t>
            </a:r>
          </a:p>
          <a:p>
            <a:r>
              <a:rPr lang="en-US" dirty="0" smtClean="0"/>
              <a:t>Establish baseline data and set benchmarks</a:t>
            </a:r>
          </a:p>
          <a:p>
            <a:r>
              <a:rPr lang="en-US" dirty="0" smtClean="0"/>
              <a:t>Specify your measurement methods</a:t>
            </a:r>
          </a:p>
          <a:p>
            <a:r>
              <a:rPr lang="en-US" dirty="0" smtClean="0"/>
              <a:t>Create a timeline</a:t>
            </a:r>
          </a:p>
          <a:p>
            <a:r>
              <a:rPr lang="en-US" dirty="0" smtClean="0"/>
              <a:t>Budget 5% to 10% of your project funds to cover evaluation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Measurable Outcomes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93664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40504"/>
            <a:ext cx="7408333" cy="3450696"/>
          </a:xfrm>
        </p:spPr>
        <p:txBody>
          <a:bodyPr/>
          <a:lstStyle/>
          <a:p>
            <a:r>
              <a:rPr lang="en-US" dirty="0" smtClean="0"/>
              <a:t>Promotes Oversight and Transparency; and Reduces Errors and Misuse</a:t>
            </a:r>
          </a:p>
          <a:p>
            <a:pPr lvl="1"/>
            <a:r>
              <a:rPr lang="en-US" dirty="0" smtClean="0"/>
              <a:t>Proper distribution</a:t>
            </a:r>
          </a:p>
          <a:p>
            <a:pPr lvl="1"/>
            <a:r>
              <a:rPr lang="en-US" dirty="0" smtClean="0"/>
              <a:t>Thorough financial records</a:t>
            </a:r>
          </a:p>
          <a:p>
            <a:pPr lvl="1"/>
            <a:r>
              <a:rPr lang="en-US" dirty="0" smtClean="0"/>
              <a:t>Manage a club or district controlled bank account</a:t>
            </a:r>
          </a:p>
          <a:p>
            <a:pPr marL="301943" lvl="1" indent="0">
              <a:buNone/>
            </a:pPr>
            <a:r>
              <a:rPr lang="en-US" dirty="0" smtClean="0"/>
              <a:t>                                        Note: Host and International Partner                    a                                                  are responsible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Management Plan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07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1752600" cy="1714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916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Impact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Applying</a:t>
            </a:r>
          </a:p>
          <a:p>
            <a:r>
              <a:rPr lang="en-US" dirty="0" smtClean="0"/>
              <a:t>Implement, Monitor and Evaluate</a:t>
            </a:r>
          </a:p>
          <a:p>
            <a:r>
              <a:rPr lang="en-US" dirty="0" smtClean="0"/>
              <a:t>Reporting</a:t>
            </a:r>
          </a:p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975689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7771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3450696"/>
          </a:xfrm>
        </p:spPr>
        <p:txBody>
          <a:bodyPr/>
          <a:lstStyle/>
          <a:p>
            <a:r>
              <a:rPr lang="en-US" dirty="0"/>
              <a:t>Take into account </a:t>
            </a:r>
          </a:p>
          <a:p>
            <a:pPr lvl="1"/>
            <a:r>
              <a:rPr lang="en-US" dirty="0"/>
              <a:t>Project goals</a:t>
            </a:r>
          </a:p>
          <a:p>
            <a:pPr lvl="1"/>
            <a:r>
              <a:rPr lang="en-US" dirty="0"/>
              <a:t>Fundraising resources</a:t>
            </a:r>
          </a:p>
          <a:p>
            <a:pPr lvl="1"/>
            <a:r>
              <a:rPr lang="en-US" dirty="0"/>
              <a:t>How much DDF is available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Must be detailed, line item</a:t>
            </a:r>
          </a:p>
          <a:p>
            <a:r>
              <a:rPr lang="en-US" dirty="0" smtClean="0"/>
              <a:t>Three competitive bids … best price &amp; best quality</a:t>
            </a:r>
          </a:p>
          <a:p>
            <a:pPr lvl="1"/>
            <a:r>
              <a:rPr lang="en-US" dirty="0" smtClean="0"/>
              <a:t>Identify involved Rotarians – can’t be on a committee</a:t>
            </a:r>
            <a:endParaRPr lang="en-US" dirty="0"/>
          </a:p>
          <a:p>
            <a:pPr lvl="1"/>
            <a:r>
              <a:rPr lang="en-US" dirty="0" smtClean="0"/>
              <a:t>Document the reason for your vendor selection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22530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6912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/>
          <a:lstStyle/>
          <a:p>
            <a:r>
              <a:rPr lang="en-US" dirty="0" smtClean="0"/>
              <a:t>Global Grants are a combination of</a:t>
            </a:r>
          </a:p>
          <a:p>
            <a:pPr lvl="1"/>
            <a:r>
              <a:rPr lang="en-US" dirty="0" smtClean="0"/>
              <a:t>Club Funds</a:t>
            </a:r>
          </a:p>
          <a:p>
            <a:pPr lvl="1"/>
            <a:r>
              <a:rPr lang="en-US" dirty="0" smtClean="0"/>
              <a:t>District Funds and</a:t>
            </a:r>
          </a:p>
          <a:p>
            <a:pPr lvl="1"/>
            <a:r>
              <a:rPr lang="en-US" dirty="0" smtClean="0"/>
              <a:t>TRF’s World Fund of at least $15,000</a:t>
            </a:r>
          </a:p>
          <a:p>
            <a:pPr marL="301943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Funds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199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286125" cy="219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114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4038600"/>
          </a:xfrm>
        </p:spPr>
        <p:txBody>
          <a:bodyPr/>
          <a:lstStyle/>
          <a:p>
            <a:r>
              <a:rPr lang="en-US" dirty="0" smtClean="0"/>
              <a:t>District Designated Funds are matched 100% by the World Fund</a:t>
            </a:r>
          </a:p>
          <a:p>
            <a:r>
              <a:rPr lang="en-US" dirty="0" smtClean="0"/>
              <a:t>Rotary Member Cash Contributions  (or funds raised by Rotary members) are matched at 50% by the World Fund</a:t>
            </a:r>
          </a:p>
          <a:p>
            <a:r>
              <a:rPr lang="en-US" dirty="0" smtClean="0"/>
              <a:t>Nonmember Cash Contributions to the project account or to TRF are eligible to be matched at 50%; not from cooperating organizations or beneficiaries</a:t>
            </a:r>
          </a:p>
          <a:p>
            <a:pPr lvl="1"/>
            <a:r>
              <a:rPr lang="en-US" dirty="0" smtClean="0"/>
              <a:t>Note cash contributions to TRF require                               an additional 5%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Funds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48" y="5791198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913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contributes $4,000</a:t>
            </a:r>
          </a:p>
          <a:p>
            <a:r>
              <a:rPr lang="en-US" dirty="0" smtClean="0"/>
              <a:t>International Sponsor contributes $6,000</a:t>
            </a:r>
          </a:p>
          <a:p>
            <a:r>
              <a:rPr lang="en-US" dirty="0" smtClean="0"/>
              <a:t>Districts use DDF of $10,000</a:t>
            </a:r>
          </a:p>
          <a:p>
            <a:r>
              <a:rPr lang="en-US" dirty="0" smtClean="0"/>
              <a:t>The World Fund matches the clubs at $5,000 and the DDF at $10,000, for a total of $15,000</a:t>
            </a:r>
          </a:p>
          <a:p>
            <a:r>
              <a:rPr lang="en-US" dirty="0" smtClean="0"/>
              <a:t>Total raised: $35,000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Example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677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TRF never asks for funding from the benefitting community – we don’t ask for money in exchange for  grants</a:t>
            </a:r>
          </a:p>
          <a:p>
            <a:r>
              <a:rPr lang="en-US" dirty="0" smtClean="0"/>
              <a:t>However, a community account can be encouraged to address post-grant related costs (e.g. repairs)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 descr="C:\Program Files (x86)\Microsoft Office\MEDIA\CAGCAT10\j0302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9444"/>
            <a:ext cx="1478280" cy="2072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8995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or email DG or DRFC </a:t>
            </a:r>
            <a:r>
              <a:rPr lang="en-US" dirty="0" smtClean="0"/>
              <a:t>(</a:t>
            </a:r>
            <a:r>
              <a:rPr lang="en-US" dirty="0" smtClean="0"/>
              <a:t>John Chase or Susan Johnson</a:t>
            </a:r>
            <a:r>
              <a:rPr lang="en-US" dirty="0" smtClean="0"/>
              <a:t>) </a:t>
            </a:r>
            <a:r>
              <a:rPr lang="en-US" dirty="0" smtClean="0"/>
              <a:t>to discuss available DDF</a:t>
            </a:r>
          </a:p>
          <a:p>
            <a:r>
              <a:rPr lang="en-US" dirty="0" smtClean="0"/>
              <a:t>Use the online Grant Application Tool on My Rotary</a:t>
            </a:r>
          </a:p>
          <a:p>
            <a:r>
              <a:rPr lang="en-US" dirty="0" smtClean="0"/>
              <a:t>Applications are accepted year-round</a:t>
            </a:r>
          </a:p>
          <a:p>
            <a:r>
              <a:rPr lang="en-US" dirty="0" smtClean="0"/>
              <a:t>Give yourself plenty of time to complete, especially grants involving international travel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C:\Program Files (x86)\Microsoft Office\MEDIA\CAGCAT10\j03322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16687"/>
            <a:ext cx="1600200" cy="1808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821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408333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start there’ll be a knowledge check to see if the project meets global grant requirements</a:t>
            </a:r>
          </a:p>
          <a:p>
            <a:r>
              <a:rPr lang="en-US" dirty="0" smtClean="0"/>
              <a:t>Then you’ll be asked to describe</a:t>
            </a:r>
            <a:endParaRPr lang="en-US" dirty="0"/>
          </a:p>
          <a:p>
            <a:pPr lvl="1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Plan and schedule</a:t>
            </a:r>
          </a:p>
          <a:p>
            <a:pPr lvl="1"/>
            <a:r>
              <a:rPr lang="en-US" dirty="0" smtClean="0"/>
              <a:t>Community Needs</a:t>
            </a:r>
          </a:p>
          <a:p>
            <a:pPr lvl="1"/>
            <a:r>
              <a:rPr lang="en-US" dirty="0" smtClean="0"/>
              <a:t>Area(s) of Focus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Budget and Financing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</a:t>
            </a:r>
            <a:endParaRPr lang="en-US" dirty="0"/>
          </a:p>
        </p:txBody>
      </p:sp>
      <p:pic>
        <p:nvPicPr>
          <p:cNvPr id="2867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66" y="3657600"/>
            <a:ext cx="2315643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3727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the application is complete</a:t>
            </a:r>
          </a:p>
          <a:p>
            <a:pPr lvl="1"/>
            <a:r>
              <a:rPr lang="en-US" dirty="0" smtClean="0"/>
              <a:t>Regional Grants Officer reviews</a:t>
            </a:r>
          </a:p>
          <a:p>
            <a:pPr lvl="1"/>
            <a:r>
              <a:rPr lang="en-US" dirty="0" smtClean="0"/>
              <a:t>If World Fund match is $50,000 or more, it is reviewed by the Cadre of Technical Advisors</a:t>
            </a:r>
          </a:p>
          <a:p>
            <a:pPr lvl="1"/>
            <a:r>
              <a:rPr lang="en-US" dirty="0" smtClean="0"/>
              <a:t>DDF authorization by the DG and DRFC</a:t>
            </a:r>
          </a:p>
          <a:p>
            <a:pPr lvl="1"/>
            <a:r>
              <a:rPr lang="en-US" dirty="0" smtClean="0"/>
              <a:t>Application is authorized by </a:t>
            </a:r>
          </a:p>
          <a:p>
            <a:pPr lvl="2"/>
            <a:r>
              <a:rPr lang="en-US" dirty="0" smtClean="0"/>
              <a:t>Primary Club Contacts</a:t>
            </a:r>
          </a:p>
          <a:p>
            <a:pPr lvl="2"/>
            <a:r>
              <a:rPr lang="en-US" dirty="0" smtClean="0"/>
              <a:t>Club Presidents</a:t>
            </a:r>
          </a:p>
          <a:p>
            <a:pPr lvl="2"/>
            <a:r>
              <a:rPr lang="en-US" dirty="0" smtClean="0"/>
              <a:t>DRFC and DG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What?</a:t>
            </a:r>
            <a:endParaRPr lang="en-US" dirty="0"/>
          </a:p>
        </p:txBody>
      </p:sp>
      <p:pic>
        <p:nvPicPr>
          <p:cNvPr id="29699" name="Picture 3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6075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fit an area of focus</a:t>
            </a:r>
          </a:p>
          <a:p>
            <a:r>
              <a:rPr lang="en-US" dirty="0" smtClean="0"/>
              <a:t>Isn’t sustainable</a:t>
            </a:r>
          </a:p>
          <a:p>
            <a:r>
              <a:rPr lang="en-US" dirty="0" smtClean="0"/>
              <a:t>Benefits another organization’s programs</a:t>
            </a:r>
          </a:p>
          <a:p>
            <a:r>
              <a:rPr lang="en-US" dirty="0" smtClean="0"/>
              <a:t>A club partner has reached 10 open grants</a:t>
            </a:r>
          </a:p>
          <a:p>
            <a:r>
              <a:rPr lang="en-US" dirty="0" smtClean="0"/>
              <a:t>A club partner isn’t current on reporting on other grants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Grants Get Denied</a:t>
            </a:r>
            <a:endParaRPr lang="en-US" dirty="0"/>
          </a:p>
        </p:txBody>
      </p:sp>
      <p:pic>
        <p:nvPicPr>
          <p:cNvPr id="30722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31" y="1828800"/>
            <a:ext cx="1752600" cy="168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361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117" y="2895600"/>
            <a:ext cx="7408333" cy="3450696"/>
          </a:xfrm>
        </p:spPr>
        <p:txBody>
          <a:bodyPr/>
          <a:lstStyle/>
          <a:p>
            <a:r>
              <a:rPr lang="en-US" dirty="0" smtClean="0"/>
              <a:t>Begin the application only after your club and partners have finalized the project plan (and you’ve contacted the DG or DRFC about funding)</a:t>
            </a:r>
          </a:p>
          <a:p>
            <a:r>
              <a:rPr lang="en-US" dirty="0" smtClean="0"/>
              <a:t>Be clear and concise in your answers</a:t>
            </a:r>
          </a:p>
          <a:p>
            <a:r>
              <a:rPr lang="en-US" dirty="0" smtClean="0"/>
              <a:t>Your regional grants officer is there to help you succeed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154086" y="762001"/>
            <a:ext cx="2738438" cy="2209800"/>
            <a:chOff x="1632" y="1248"/>
            <a:chExt cx="2682" cy="2286"/>
          </a:xfrm>
        </p:grpSpPr>
        <p:sp>
          <p:nvSpPr>
            <p:cNvPr id="6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99" y="5791199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665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40504"/>
            <a:ext cx="7408333" cy="3450696"/>
          </a:xfrm>
        </p:spPr>
        <p:txBody>
          <a:bodyPr/>
          <a:lstStyle/>
          <a:p>
            <a:r>
              <a:rPr lang="en-US" dirty="0" smtClean="0"/>
              <a:t>Your project must:</a:t>
            </a:r>
          </a:p>
          <a:p>
            <a:pPr lvl="1"/>
            <a:r>
              <a:rPr lang="en-US" dirty="0" smtClean="0"/>
              <a:t>Have a long-term, sustainable impact</a:t>
            </a:r>
          </a:p>
          <a:p>
            <a:pPr lvl="1"/>
            <a:r>
              <a:rPr lang="en-US" dirty="0" smtClean="0"/>
              <a:t>Clearly fit into one of Rotary’s areas of focus</a:t>
            </a:r>
          </a:p>
          <a:p>
            <a:pPr lvl="1"/>
            <a:r>
              <a:rPr lang="en-US" dirty="0" smtClean="0"/>
              <a:t>Invest at least $30,000</a:t>
            </a:r>
          </a:p>
          <a:p>
            <a:pPr lvl="1"/>
            <a:r>
              <a:rPr lang="en-US" dirty="0" smtClean="0"/>
              <a:t>Address a need identified by the community</a:t>
            </a:r>
          </a:p>
          <a:p>
            <a:pPr lvl="1"/>
            <a:r>
              <a:rPr lang="en-US" dirty="0" smtClean="0"/>
              <a:t>Strengthen the community’s capacity  to meet its own needs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Grant Requirements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10417"/>
            <a:ext cx="2709862" cy="16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regularly with community and partners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Revise and get changes approved</a:t>
            </a:r>
          </a:p>
          <a:p>
            <a:r>
              <a:rPr lang="en-US" dirty="0" smtClean="0"/>
              <a:t>Measure</a:t>
            </a:r>
          </a:p>
          <a:p>
            <a:r>
              <a:rPr lang="en-US" dirty="0" smtClean="0"/>
              <a:t>Check in</a:t>
            </a:r>
          </a:p>
          <a:p>
            <a:r>
              <a:rPr lang="en-US" dirty="0" smtClean="0"/>
              <a:t>Update your members and partners about progress, challenges and solutions throughout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32770" name="Picture 2" descr="C:\Program Files (x86)\Microsoft Office\MEDIA\CAGCAT10\j02935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799"/>
            <a:ext cx="1524000" cy="1525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199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330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/>
          <a:lstStyle/>
          <a:p>
            <a:r>
              <a:rPr lang="en-US" dirty="0" smtClean="0"/>
              <a:t>A continual process of collecting specific data</a:t>
            </a:r>
          </a:p>
          <a:p>
            <a:r>
              <a:rPr lang="en-US" dirty="0" smtClean="0"/>
              <a:t>Uses your measures and benchmarks</a:t>
            </a:r>
          </a:p>
          <a:p>
            <a:r>
              <a:rPr lang="en-US" dirty="0" smtClean="0"/>
              <a:t>Assesses how well you are meeting the stated objectives</a:t>
            </a:r>
          </a:p>
          <a:p>
            <a:r>
              <a:rPr lang="en-US" dirty="0" smtClean="0"/>
              <a:t>Helps you understand how to improve over the short and long term</a:t>
            </a:r>
          </a:p>
          <a:p>
            <a:r>
              <a:rPr lang="en-US" dirty="0" smtClean="0"/>
              <a:t>It’s done from start to finish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Evaluation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5226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financial management plan</a:t>
            </a:r>
          </a:p>
          <a:p>
            <a:pPr lvl="1"/>
            <a:r>
              <a:rPr lang="en-US" dirty="0" smtClean="0"/>
              <a:t>Keeps track of funds</a:t>
            </a:r>
          </a:p>
          <a:p>
            <a:pPr lvl="1"/>
            <a:r>
              <a:rPr lang="en-US" dirty="0" smtClean="0"/>
              <a:t>Promotes transparency</a:t>
            </a:r>
          </a:p>
          <a:p>
            <a:pPr lvl="1"/>
            <a:r>
              <a:rPr lang="en-US" dirty="0" smtClean="0"/>
              <a:t>Safeguards against misuse</a:t>
            </a:r>
          </a:p>
          <a:p>
            <a:pPr lvl="1"/>
            <a:r>
              <a:rPr lang="en-US" dirty="0" smtClean="0"/>
              <a:t>Facilitates reporting</a:t>
            </a:r>
          </a:p>
          <a:p>
            <a:pPr lvl="1"/>
            <a:r>
              <a:rPr lang="en-US" dirty="0" smtClean="0"/>
              <a:t>Is a guide for record keeping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Transparency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53" y="3276601"/>
            <a:ext cx="34252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30" y="5802787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5997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408333" cy="4343400"/>
          </a:xfrm>
        </p:spPr>
        <p:txBody>
          <a:bodyPr/>
          <a:lstStyle/>
          <a:p>
            <a:r>
              <a:rPr lang="en-US" dirty="0" smtClean="0"/>
              <a:t>The Bank Account</a:t>
            </a:r>
          </a:p>
          <a:p>
            <a:pPr lvl="1"/>
            <a:r>
              <a:rPr lang="en-US" dirty="0" smtClean="0"/>
              <a:t>Club-controlled and only for receiving and disbursing funds</a:t>
            </a:r>
          </a:p>
          <a:p>
            <a:pPr lvl="1"/>
            <a:r>
              <a:rPr lang="en-US" dirty="0" smtClean="0"/>
              <a:t>Not for investment</a:t>
            </a:r>
          </a:p>
          <a:p>
            <a:pPr lvl="1"/>
            <a:r>
              <a:rPr lang="en-US" dirty="0" smtClean="0"/>
              <a:t>Account name should identify the club and require two signatures for checks</a:t>
            </a:r>
          </a:p>
          <a:p>
            <a:r>
              <a:rPr lang="en-US" dirty="0" smtClean="0"/>
              <a:t>Follow Local Laws</a:t>
            </a:r>
          </a:p>
          <a:p>
            <a:r>
              <a:rPr lang="en-US" dirty="0" smtClean="0"/>
              <a:t>Sign a Global Grant Legal Agreement</a:t>
            </a:r>
          </a:p>
          <a:p>
            <a:r>
              <a:rPr lang="en-US" dirty="0" smtClean="0"/>
              <a:t>Unused money gets returned to Rotary</a:t>
            </a:r>
          </a:p>
          <a:p>
            <a:r>
              <a:rPr lang="en-US" dirty="0" smtClean="0"/>
              <a:t>Keep financial records and other documents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to Remember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28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2290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may</a:t>
            </a:r>
          </a:p>
          <a:p>
            <a:pPr lvl="1"/>
            <a:r>
              <a:rPr lang="en-US" dirty="0" smtClean="0"/>
              <a:t>Undergo a Technical Review during the application period</a:t>
            </a:r>
          </a:p>
          <a:p>
            <a:pPr lvl="1"/>
            <a:r>
              <a:rPr lang="en-US" dirty="0" smtClean="0"/>
              <a:t>Have a Site Visit</a:t>
            </a:r>
          </a:p>
          <a:p>
            <a:pPr lvl="2"/>
            <a:r>
              <a:rPr lang="en-US" dirty="0" smtClean="0"/>
              <a:t>Before, during or after</a:t>
            </a:r>
          </a:p>
          <a:p>
            <a:pPr lvl="1"/>
            <a:r>
              <a:rPr lang="en-US" dirty="0" smtClean="0"/>
              <a:t>Audit</a:t>
            </a:r>
          </a:p>
          <a:p>
            <a:pPr lvl="2"/>
            <a:r>
              <a:rPr lang="en-US" dirty="0" smtClean="0"/>
              <a:t>Can be on-site</a:t>
            </a:r>
          </a:p>
          <a:p>
            <a:pPr lvl="2"/>
            <a:r>
              <a:rPr lang="en-US" dirty="0" smtClean="0"/>
              <a:t>Done randomly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is Watching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738274" cy="1827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5957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450696"/>
          </a:xfrm>
        </p:spPr>
        <p:txBody>
          <a:bodyPr/>
          <a:lstStyle/>
          <a:p>
            <a:r>
              <a:rPr lang="en-US" dirty="0" smtClean="0"/>
              <a:t>Both the host and international sponsors are responsible for reporting</a:t>
            </a:r>
          </a:p>
          <a:p>
            <a:r>
              <a:rPr lang="en-US" dirty="0" smtClean="0"/>
              <a:t>First report is due within 12 months of receiving the first grant payment and every 12 months thereafter</a:t>
            </a:r>
          </a:p>
          <a:p>
            <a:r>
              <a:rPr lang="en-US" dirty="0" smtClean="0"/>
              <a:t>Last report is due within two months of completion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Requirements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00600"/>
            <a:ext cx="2754474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7521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5978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962400"/>
            <a:ext cx="7408333" cy="1523897"/>
          </a:xfrm>
        </p:spPr>
        <p:txBody>
          <a:bodyPr/>
          <a:lstStyle/>
          <a:p>
            <a:r>
              <a:rPr lang="en-US" dirty="0" smtClean="0"/>
              <a:t>Reporting shows good stewardship</a:t>
            </a:r>
          </a:p>
          <a:p>
            <a:r>
              <a:rPr lang="en-US" dirty="0" smtClean="0"/>
              <a:t>It demonstrates to the world what Rotary is accomplishing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 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733800" cy="21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2258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District Foundation Committee</a:t>
            </a:r>
          </a:p>
          <a:p>
            <a:r>
              <a:rPr lang="en-US" dirty="0" smtClean="0"/>
              <a:t>Regional Rotary Foundation Coordinator</a:t>
            </a:r>
          </a:p>
          <a:p>
            <a:r>
              <a:rPr lang="en-US" dirty="0" smtClean="0"/>
              <a:t>Regional Grants Officer</a:t>
            </a:r>
          </a:p>
          <a:p>
            <a:r>
              <a:rPr lang="en-US" dirty="0" smtClean="0"/>
              <a:t>Area of Focus Managers</a:t>
            </a:r>
          </a:p>
          <a:p>
            <a:r>
              <a:rPr lang="en-US" dirty="0" smtClean="0"/>
              <a:t>Cadre of Technical Advisors</a:t>
            </a:r>
          </a:p>
          <a:p>
            <a:r>
              <a:rPr lang="en-US" dirty="0" smtClean="0"/>
              <a:t>Rotary Support Center</a:t>
            </a:r>
          </a:p>
          <a:p>
            <a:r>
              <a:rPr lang="en-US" dirty="0" smtClean="0"/>
              <a:t>Rotary Grants Discussion Group</a:t>
            </a:r>
          </a:p>
          <a:p>
            <a:r>
              <a:rPr lang="en-US" dirty="0" smtClean="0"/>
              <a:t>Rotary Ideas</a:t>
            </a:r>
          </a:p>
          <a:p>
            <a:r>
              <a:rPr lang="en-US" dirty="0" smtClean="0"/>
              <a:t>RI Convention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on Your Own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26" y="5801169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15" y="2819400"/>
            <a:ext cx="2365511" cy="2433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4941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Susan Johnson</a:t>
            </a:r>
          </a:p>
          <a:p>
            <a:pPr marL="0" indent="0" algn="ctr">
              <a:buNone/>
            </a:pPr>
            <a:r>
              <a:rPr lang="en-US" dirty="0" smtClean="0"/>
              <a:t>District 5300 Foundation Chair (2018-2021)</a:t>
            </a:r>
          </a:p>
          <a:p>
            <a:pPr marL="0" indent="0" algn="ctr">
              <a:buNone/>
            </a:pPr>
            <a:r>
              <a:rPr lang="en-US" dirty="0" smtClean="0"/>
              <a:t>(702) 671-0547   (work)</a:t>
            </a:r>
          </a:p>
          <a:p>
            <a:pPr marL="0" indent="0" algn="ctr">
              <a:buNone/>
            </a:pPr>
            <a:r>
              <a:rPr lang="en-US" dirty="0" smtClean="0"/>
              <a:t>(702) 496-7302 (cellular)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Loshj-ej@msn.com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2066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7954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40504"/>
            <a:ext cx="7408333" cy="3450696"/>
          </a:xfrm>
        </p:spPr>
        <p:txBody>
          <a:bodyPr/>
          <a:lstStyle/>
          <a:p>
            <a:r>
              <a:rPr lang="en-US" dirty="0" smtClean="0"/>
              <a:t>You must:</a:t>
            </a:r>
          </a:p>
          <a:p>
            <a:pPr lvl="1"/>
            <a:r>
              <a:rPr lang="en-US" dirty="0" smtClean="0"/>
              <a:t>Apply through Rotary.org</a:t>
            </a:r>
          </a:p>
          <a:p>
            <a:pPr lvl="1"/>
            <a:r>
              <a:rPr lang="en-US" dirty="0" smtClean="0"/>
              <a:t>Actively involve the benefitting community</a:t>
            </a:r>
          </a:p>
          <a:p>
            <a:pPr lvl="1"/>
            <a:r>
              <a:rPr lang="en-US" dirty="0" smtClean="0"/>
              <a:t>Partner with a club in another country</a:t>
            </a:r>
          </a:p>
          <a:p>
            <a:pPr lvl="1"/>
            <a:r>
              <a:rPr lang="en-US" dirty="0" smtClean="0"/>
              <a:t>Develop a project plan that includes a budget and a financial management plan</a:t>
            </a:r>
          </a:p>
          <a:p>
            <a:pPr lvl="1"/>
            <a:r>
              <a:rPr lang="en-US" dirty="0" smtClean="0"/>
              <a:t>Measure progress toward the outcome</a:t>
            </a:r>
          </a:p>
          <a:p>
            <a:pPr lvl="1"/>
            <a:r>
              <a:rPr lang="en-US" dirty="0" smtClean="0"/>
              <a:t>Stay up-to-date in reporting for all active grants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Grant Requirements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86062" cy="185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22575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Humanitarian Projects</a:t>
            </a:r>
          </a:p>
          <a:p>
            <a:pPr lvl="1"/>
            <a:r>
              <a:rPr lang="en-US" dirty="0" smtClean="0"/>
              <a:t>Sustainable, measurable outcomes that address real community needs</a:t>
            </a:r>
          </a:p>
          <a:p>
            <a:r>
              <a:rPr lang="en-US" b="1" dirty="0" smtClean="0"/>
              <a:t>Vocational Training</a:t>
            </a:r>
          </a:p>
          <a:p>
            <a:pPr lvl="1"/>
            <a:r>
              <a:rPr lang="en-US" dirty="0" smtClean="0"/>
              <a:t>Build skills trough targeted educational programs</a:t>
            </a:r>
          </a:p>
          <a:p>
            <a:pPr lvl="1"/>
            <a:r>
              <a:rPr lang="en-US" dirty="0" smtClean="0"/>
              <a:t>Vocational Training Teams</a:t>
            </a:r>
          </a:p>
          <a:p>
            <a:r>
              <a:rPr lang="en-US" b="1" dirty="0" smtClean="0"/>
              <a:t>Scholarships</a:t>
            </a:r>
          </a:p>
          <a:p>
            <a:pPr lvl="1"/>
            <a:r>
              <a:rPr lang="en-US" dirty="0" smtClean="0"/>
              <a:t>Fund International graduate-level study within a Rotary focus-area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Activities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71880"/>
            <a:ext cx="7408333" cy="3450696"/>
          </a:xfrm>
        </p:spPr>
        <p:txBody>
          <a:bodyPr/>
          <a:lstStyle/>
          <a:p>
            <a:r>
              <a:rPr lang="en-US" dirty="0" smtClean="0"/>
              <a:t>Attend a Grant Management Seminar</a:t>
            </a:r>
          </a:p>
          <a:p>
            <a:r>
              <a:rPr lang="en-US" dirty="0" smtClean="0"/>
              <a:t>Complete the Club Memorandum of Understanding (MOU)</a:t>
            </a:r>
          </a:p>
          <a:p>
            <a:r>
              <a:rPr lang="en-US" dirty="0" smtClean="0"/>
              <a:t>Club Donation to TRF by June 15, 2018, including Annual Fund, Polio Plus, approved Foundation Grants, Endowment (Permanent) Fund</a:t>
            </a:r>
          </a:p>
          <a:p>
            <a:r>
              <a:rPr lang="en-US" dirty="0" smtClean="0"/>
              <a:t>Submit Club Goals through Rotary Central for 2018-2019 by June 15, 2018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Club </a:t>
            </a:r>
            <a:r>
              <a:rPr lang="en-US" dirty="0" smtClean="0"/>
              <a:t>Qualification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40504"/>
            <a:ext cx="7408333" cy="3450696"/>
          </a:xfrm>
        </p:spPr>
        <p:txBody>
          <a:bodyPr/>
          <a:lstStyle/>
          <a:p>
            <a:r>
              <a:rPr lang="en-US" dirty="0" smtClean="0"/>
              <a:t>Start with the community</a:t>
            </a:r>
          </a:p>
          <a:p>
            <a:pPr lvl="1"/>
            <a:r>
              <a:rPr lang="en-US" dirty="0" smtClean="0"/>
              <a:t>Identify a need and a solution that builds community strengths and aligns with local values</a:t>
            </a:r>
          </a:p>
          <a:p>
            <a:r>
              <a:rPr lang="en-US" dirty="0" smtClean="0"/>
              <a:t>Encourage local ownership</a:t>
            </a:r>
          </a:p>
          <a:p>
            <a:pPr lvl="1"/>
            <a:r>
              <a:rPr lang="en-US" dirty="0" smtClean="0"/>
              <a:t>Identify key community members who can pioneer lasting improvements</a:t>
            </a:r>
          </a:p>
          <a:p>
            <a:r>
              <a:rPr lang="en-US" dirty="0" smtClean="0"/>
              <a:t>Provide Training</a:t>
            </a:r>
          </a:p>
          <a:p>
            <a:pPr lvl="1"/>
            <a:r>
              <a:rPr lang="en-US" dirty="0" smtClean="0"/>
              <a:t>Strengthens ability to meet objectives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03" y="914400"/>
            <a:ext cx="263316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 </a:t>
            </a:r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Builds capacity and ensures spare parts remain available</a:t>
            </a:r>
            <a:endParaRPr lang="en-US" dirty="0"/>
          </a:p>
          <a:p>
            <a:r>
              <a:rPr lang="en-US" dirty="0"/>
              <a:t>Find local </a:t>
            </a:r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Funding from local government, hospitals, companies</a:t>
            </a:r>
            <a:endParaRPr lang="en-US" dirty="0"/>
          </a:p>
          <a:p>
            <a:r>
              <a:rPr lang="en-US" dirty="0"/>
              <a:t>Measure </a:t>
            </a:r>
            <a:r>
              <a:rPr lang="en-US" dirty="0" smtClean="0"/>
              <a:t>success</a:t>
            </a:r>
          </a:p>
          <a:p>
            <a:pPr lvl="1"/>
            <a:r>
              <a:rPr lang="en-US" dirty="0" smtClean="0"/>
              <a:t>Start with base line data, measurable outcomes and sound collection practices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187085"/>
            <a:ext cx="3657600" cy="3450696"/>
          </a:xfrm>
        </p:spPr>
        <p:txBody>
          <a:bodyPr/>
          <a:lstStyle/>
          <a:p>
            <a:r>
              <a:rPr lang="en-US" dirty="0" smtClean="0"/>
              <a:t>Promoting Peace</a:t>
            </a:r>
          </a:p>
          <a:p>
            <a:r>
              <a:rPr lang="en-US" dirty="0" smtClean="0"/>
              <a:t>Fighting Disease</a:t>
            </a:r>
          </a:p>
          <a:p>
            <a:r>
              <a:rPr lang="en-US" dirty="0" smtClean="0"/>
              <a:t>Providing Clean 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an Impact:  The Areas of Focus</a:t>
            </a:r>
            <a:endParaRPr lang="en-US" dirty="0"/>
          </a:p>
        </p:txBody>
      </p:sp>
      <p:pic>
        <p:nvPicPr>
          <p:cNvPr id="4" name="Picture 3" descr="C:\Users\mdriebe\Downloads\TRF_Azure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791200"/>
            <a:ext cx="2209800" cy="832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93062"/>
            <a:ext cx="4044978" cy="26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675098" y="2756923"/>
            <a:ext cx="3657600" cy="227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Saving Mothers and Children</a:t>
            </a:r>
          </a:p>
          <a:p>
            <a:r>
              <a:rPr lang="en-US" dirty="0" smtClean="0"/>
              <a:t>Supporting Education</a:t>
            </a:r>
          </a:p>
          <a:p>
            <a:r>
              <a:rPr lang="en-US" dirty="0" smtClean="0"/>
              <a:t>Growing Local Economies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18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15585</TotalTime>
  <Words>1354</Words>
  <Application>Microsoft Office PowerPoint</Application>
  <PresentationFormat>On-screen Show (4:3)</PresentationFormat>
  <Paragraphs>260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Waveform</vt:lpstr>
      <vt:lpstr>Grants Management  Certification 2018</vt:lpstr>
      <vt:lpstr>Agenda</vt:lpstr>
      <vt:lpstr>Global Grant Requirements</vt:lpstr>
      <vt:lpstr>Global Grant Requirements</vt:lpstr>
      <vt:lpstr>Eligible Activities</vt:lpstr>
      <vt:lpstr>   Club Qualification</vt:lpstr>
      <vt:lpstr>Sustainability</vt:lpstr>
      <vt:lpstr>Sustainability</vt:lpstr>
      <vt:lpstr>Making an Impact:  The Areas of Focus</vt:lpstr>
      <vt:lpstr>Making an Impact</vt:lpstr>
      <vt:lpstr>Community Assessment</vt:lpstr>
      <vt:lpstr>Partnership Requirements</vt:lpstr>
      <vt:lpstr>Partnership Requirements</vt:lpstr>
      <vt:lpstr>Develop a Project Plan</vt:lpstr>
      <vt:lpstr>Develop a Project Plan</vt:lpstr>
      <vt:lpstr>Other Tips</vt:lpstr>
      <vt:lpstr>Other Tips</vt:lpstr>
      <vt:lpstr>Measurable Outcomes</vt:lpstr>
      <vt:lpstr>Financial Management Plan</vt:lpstr>
      <vt:lpstr>Budget</vt:lpstr>
      <vt:lpstr>Raise Funds</vt:lpstr>
      <vt:lpstr>Raise Funds</vt:lpstr>
      <vt:lpstr>Funding Example</vt:lpstr>
      <vt:lpstr>Points to Remember</vt:lpstr>
      <vt:lpstr>Getting Started</vt:lpstr>
      <vt:lpstr>The Application</vt:lpstr>
      <vt:lpstr>Then What?</vt:lpstr>
      <vt:lpstr>Why Grants Get Denied</vt:lpstr>
      <vt:lpstr>Points to Remember</vt:lpstr>
      <vt:lpstr>Implementation</vt:lpstr>
      <vt:lpstr>Monitoring and Evaluation</vt:lpstr>
      <vt:lpstr>Financial Transparency</vt:lpstr>
      <vt:lpstr>Other Tips to Remember</vt:lpstr>
      <vt:lpstr>Rotary is Watching</vt:lpstr>
      <vt:lpstr>Reporting Requirements</vt:lpstr>
      <vt:lpstr>Why bother? </vt:lpstr>
      <vt:lpstr>You are Not on Your Own</vt:lpstr>
      <vt:lpstr>Questions?</vt:lpstr>
    </vt:vector>
  </TitlesOfParts>
  <Company>Methodist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Management  Certification 2017</dc:title>
  <dc:creator>Driebe, Michael</dc:creator>
  <cp:lastModifiedBy>Eric and Susan Johnson</cp:lastModifiedBy>
  <cp:revision>1162</cp:revision>
  <dcterms:created xsi:type="dcterms:W3CDTF">2017-04-21T23:13:00Z</dcterms:created>
  <dcterms:modified xsi:type="dcterms:W3CDTF">2018-04-21T14:44:03Z</dcterms:modified>
</cp:coreProperties>
</file>