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4"/>
  </p:sldMasterIdLst>
  <p:notesMasterIdLst>
    <p:notesMasterId r:id="rId17"/>
  </p:notesMasterIdLst>
  <p:handoutMasterIdLst>
    <p:handoutMasterId r:id="rId18"/>
  </p:handoutMasterIdLst>
  <p:sldIdLst>
    <p:sldId id="340" r:id="rId5"/>
    <p:sldId id="338" r:id="rId6"/>
    <p:sldId id="348" r:id="rId7"/>
    <p:sldId id="341" r:id="rId8"/>
    <p:sldId id="343" r:id="rId9"/>
    <p:sldId id="342" r:id="rId10"/>
    <p:sldId id="344" r:id="rId11"/>
    <p:sldId id="345" r:id="rId12"/>
    <p:sldId id="346" r:id="rId13"/>
    <p:sldId id="347" r:id="rId14"/>
    <p:sldId id="339" r:id="rId15"/>
    <p:sldId id="349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4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20"/>
    </p:cViewPr>
  </p:sorterViewPr>
  <p:notesViewPr>
    <p:cSldViewPr>
      <p:cViewPr varScale="1">
        <p:scale>
          <a:sx n="49" d="100"/>
          <a:sy n="49" d="100"/>
        </p:scale>
        <p:origin x="-1860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-1" charset="0"/>
                <a:ea typeface="Arial" pitchFamily="-1" charset="0"/>
                <a:cs typeface="Arial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-1" charset="0"/>
                <a:ea typeface="Arial" pitchFamily="-1" charset="0"/>
                <a:cs typeface="Arial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-1" charset="0"/>
                <a:ea typeface="Arial" pitchFamily="-1" charset="0"/>
                <a:cs typeface="Arial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414DB348-2335-453C-8913-130373EE5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9517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-1" charset="0"/>
                <a:ea typeface="Arial" pitchFamily="-1" charset="0"/>
                <a:cs typeface="Arial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-1" charset="0"/>
                <a:ea typeface="Arial" pitchFamily="-1" charset="0"/>
                <a:cs typeface="Arial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-1" charset="0"/>
                <a:ea typeface="Arial" pitchFamily="-1" charset="0"/>
                <a:cs typeface="Arial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5FF0C18A-5807-4CDE-9E31-21604E4A0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75533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89781C-FEDC-47D7-A542-BAB8D47B0F8E}" type="datetime1">
              <a:rPr lang="en-US" smtClean="0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8507BA-BB49-4683-8753-1D7B5C165C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CAF5F6-C120-448D-8E88-4BDC7C419337}" type="datetime1">
              <a:rPr lang="en-US" smtClean="0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F1BB47-3503-41CB-B2CA-5BFF4F4426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1193FA-C437-4505-9908-39434005B608}" type="datetime1">
              <a:rPr lang="en-US" smtClean="0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E8AD9-D824-4662-94DF-50E1409015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478B38-0DDD-4472-AA05-9606715BE706}" type="datetime1">
              <a:rPr lang="en-US" smtClean="0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74EA6-674F-4385-9E41-8FB1F67496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973DAD-509F-4A07-A0E2-B443A4E4FCC2}" type="datetime1">
              <a:rPr lang="en-US" smtClean="0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BB52A5-3BC1-41ED-A10B-B389D30B0D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EDEC4A-5883-4323-8DD5-321DE12988CF}" type="datetime1">
              <a:rPr lang="en-US" smtClean="0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FE376-7B5E-470F-B14E-642D2B4E55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ECDBED-7F6C-4CE1-BE5C-0CA61654D8A8}" type="datetime1">
              <a:rPr lang="en-US" smtClean="0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2F9F62-DC5E-4208-8D83-F00E41B1A1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B8C045-743F-4290-B516-33D5C737BABA}" type="datetime1">
              <a:rPr lang="en-US" smtClean="0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D7525-58B1-4282-AA7E-822BC1672D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DCA869-581E-404B-8128-96F6901DAE1D}" type="datetime1">
              <a:rPr lang="en-US" smtClean="0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69EBC1-1619-494A-A0ED-BB8F6F66BC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41DA61-50DF-4639-9DFA-459B1F599DC8}" type="datetime1">
              <a:rPr lang="en-US" smtClean="0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7D47A-04DF-4766-A24D-B7EEDAB1BE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2B4156-92B3-4E13-B767-C1DC58318EEE}" type="datetime1">
              <a:rPr lang="en-US" smtClean="0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85AE21-4B91-4819-B7CD-57A6CE18EE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338D2DA-FF55-4145-BC6E-E46C021E3B94}" type="datetime1">
              <a:rPr lang="en-US" smtClean="0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DB410F7-454D-483D-A8B0-8203289370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5" name="Picture 8" descr="CoverPageYellow1.gif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8"/>
          <p:cNvSpPr txBox="1">
            <a:spLocks noChangeArrowheads="1"/>
          </p:cNvSpPr>
          <p:nvPr userDrawn="1"/>
        </p:nvSpPr>
        <p:spPr bwMode="auto">
          <a:xfrm>
            <a:off x="2828925" y="6302375"/>
            <a:ext cx="3352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i="0" smtClean="0"/>
          </a:p>
        </p:txBody>
      </p:sp>
      <p:sp>
        <p:nvSpPr>
          <p:cNvPr id="22" name="Rectangle 9"/>
          <p:cNvSpPr>
            <a:spLocks noChangeArrowheads="1"/>
          </p:cNvSpPr>
          <p:nvPr userDrawn="1"/>
        </p:nvSpPr>
        <p:spPr bwMode="auto">
          <a:xfrm>
            <a:off x="5105400" y="6467475"/>
            <a:ext cx="3200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i="0" smtClean="0"/>
              <a:t>Grant Management Seminar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strict5300.org/scholar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00200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Grants Management Seminar 2017</a:t>
            </a:r>
          </a:p>
          <a:p>
            <a:pPr marL="0" indent="0" algn="ctr">
              <a:buNone/>
            </a:pPr>
            <a:r>
              <a:rPr lang="en-US" sz="4000" dirty="0" smtClean="0"/>
              <a:t>District Grants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74EA6-674F-4385-9E41-8FB1F67496A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048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345069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You can still participate in submitting a student for a District Scholarship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Your club can submit candidates as Global Scholars and Peace Scholars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Your club can participate in Global Grants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74EA6-674F-4385-9E41-8FB1F67496A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Why bother qualifying if my club is below the minimum?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440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3450696"/>
          </a:xfrm>
        </p:spPr>
        <p:txBody>
          <a:bodyPr/>
          <a:lstStyle/>
          <a:p>
            <a:r>
              <a:rPr lang="en-US" altLang="en-US" dirty="0" smtClean="0"/>
              <a:t>PDG Roger Schulte is Chair</a:t>
            </a:r>
          </a:p>
          <a:p>
            <a:pPr lvl="1"/>
            <a:r>
              <a:rPr lang="en-US" altLang="en-US" dirty="0" smtClean="0"/>
              <a:t>District 5300 offers two scholarships through The Rotary Foundation Grants process for 2017-2018.</a:t>
            </a:r>
          </a:p>
          <a:p>
            <a:pPr lvl="1"/>
            <a:r>
              <a:rPr lang="en-US" altLang="en-US" dirty="0" smtClean="0"/>
              <a:t>Each of these two scholarships will be for $5,000.</a:t>
            </a:r>
          </a:p>
          <a:p>
            <a:pPr lvl="1"/>
            <a:r>
              <a:rPr lang="en-US" altLang="en-US" dirty="0" smtClean="0"/>
              <a:t>Additional scholarships may be added if funds remain after club grants have been allocated.</a:t>
            </a:r>
          </a:p>
          <a:p>
            <a:pPr lvl="1"/>
            <a:r>
              <a:rPr lang="en-US" altLang="en-US" dirty="0" smtClean="0">
                <a:hlinkClick r:id="rId2"/>
              </a:rPr>
              <a:t>http://www.district5300.org/scholars.html</a:t>
            </a:r>
            <a:r>
              <a:rPr lang="en-US" altLang="en-US" dirty="0" smtClean="0"/>
              <a:t> 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75000"/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5C28C22-5C67-4631-9F96-DE980F6713F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       District Scholarship </a:t>
            </a:r>
            <a:r>
              <a:rPr lang="en-US" dirty="0" err="1" smtClean="0">
                <a:solidFill>
                  <a:schemeClr val="tx1"/>
                </a:solidFill>
              </a:rPr>
              <a:t>Fund</a:t>
            </a:r>
            <a:r>
              <a:rPr lang="en-US" dirty="0" err="1" smtClean="0"/>
              <a:t>r</a:t>
            </a:r>
            <a:r>
              <a:rPr lang="en-US" dirty="0" smtClean="0"/>
              <a:t> District Scholarships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dirty="0" smtClean="0"/>
              <a:t>Contact </a:t>
            </a:r>
            <a:br>
              <a:rPr lang="en-US" sz="2200" dirty="0" smtClean="0"/>
            </a:br>
            <a:r>
              <a:rPr lang="en-US" sz="2200" dirty="0" smtClean="0"/>
              <a:t>Michael </a:t>
            </a:r>
            <a:r>
              <a:rPr lang="en-US" sz="2200" dirty="0" err="1" smtClean="0"/>
              <a:t>Soden</a:t>
            </a:r>
            <a:r>
              <a:rPr lang="en-US" sz="2200" dirty="0" smtClean="0"/>
              <a:t>, District Grants Chairman</a:t>
            </a:r>
            <a:br>
              <a:rPr lang="en-US" sz="2200" dirty="0" smtClean="0"/>
            </a:br>
            <a:r>
              <a:rPr lang="en-US" sz="2200" dirty="0" smtClean="0"/>
              <a:t>msoden@harcalfagency.com </a:t>
            </a:r>
            <a:br>
              <a:rPr lang="en-US" sz="2200" dirty="0" smtClean="0"/>
            </a:br>
            <a:r>
              <a:rPr lang="en-US" sz="2200" dirty="0" smtClean="0"/>
              <a:t>Cell: 804-641-5063 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74EA6-674F-4385-9E41-8FB1F67496A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Questions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461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408333" cy="39624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defRPr/>
            </a:pPr>
            <a:r>
              <a:rPr lang="en-US" altLang="en-US" dirty="0" smtClean="0"/>
              <a:t>Use </a:t>
            </a:r>
            <a:r>
              <a:rPr lang="en-US" altLang="en-US" dirty="0" err="1" smtClean="0"/>
              <a:t>DACdb</a:t>
            </a:r>
            <a:r>
              <a:rPr lang="en-US" altLang="en-US" dirty="0" smtClean="0"/>
              <a:t> </a:t>
            </a:r>
            <a:r>
              <a:rPr lang="en-US" altLang="en-US" dirty="0" smtClean="0"/>
              <a:t>to apply and report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dirty="0" smtClean="0"/>
              <a:t>Clubs will be notified of allocated amount for first round grants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dirty="0" smtClean="0"/>
              <a:t>There </a:t>
            </a:r>
            <a:r>
              <a:rPr lang="en-US" altLang="en-US" u="sng" dirty="0" smtClean="0"/>
              <a:t>may</a:t>
            </a:r>
            <a:r>
              <a:rPr lang="en-US" altLang="en-US" dirty="0" smtClean="0"/>
              <a:t> be a second round of applications (based on policy and availability)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dirty="0" smtClean="0"/>
              <a:t>Due date: September 15 for first round applications &amp; October 30, if a second round is offered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dirty="0"/>
              <a:t>All projects must be completed and reports received by April 1, </a:t>
            </a:r>
            <a:r>
              <a:rPr lang="en-US" altLang="en-US" dirty="0" smtClean="0"/>
              <a:t>2018</a:t>
            </a:r>
            <a:r>
              <a:rPr lang="en-US" altLang="en-US" dirty="0"/>
              <a:t>	</a:t>
            </a:r>
            <a:r>
              <a:rPr lang="en-US" altLang="en-US" dirty="0" smtClean="0"/>
              <a:t>		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75000"/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2C1784-C926-40D3-8211-D08822CD347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What You Need to Know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3450696"/>
          </a:xfrm>
        </p:spPr>
        <p:txBody>
          <a:bodyPr/>
          <a:lstStyle/>
          <a:p>
            <a:r>
              <a:rPr lang="en-US" dirty="0" smtClean="0"/>
              <a:t>District Grants are reimbursements only.  Money is not awarded in advance</a:t>
            </a:r>
          </a:p>
          <a:p>
            <a:r>
              <a:rPr lang="en-US" dirty="0" smtClean="0"/>
              <a:t>No reimbursement will be given without receipts totaling the amount requested along with other required materials</a:t>
            </a:r>
          </a:p>
          <a:p>
            <a:r>
              <a:rPr lang="en-US" dirty="0"/>
              <a:t>An eligible club project will be a new project to the club or an expansion of a past </a:t>
            </a:r>
            <a:r>
              <a:rPr lang="en-US" dirty="0" smtClean="0"/>
              <a:t>project</a:t>
            </a:r>
          </a:p>
          <a:p>
            <a:r>
              <a:rPr lang="en-US" dirty="0"/>
              <a:t>The project must </a:t>
            </a:r>
            <a:r>
              <a:rPr lang="en-US" dirty="0" smtClean="0"/>
              <a:t>be ‘hands-on</a:t>
            </a:r>
            <a:r>
              <a:rPr lang="en-US" dirty="0"/>
              <a:t>’.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74EA6-674F-4385-9E41-8FB1F67496A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You Need to Know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466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34506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Annual Fund Share Contributions from District 5300 Clubs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50% comes back to the district; 50% to the World Fund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Half of our half is used to match Global Grants from District Clubs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The other half (of our half) is used in part to reimburse clubs for qualified projects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74EA6-674F-4385-9E41-8FB1F67496A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How District Allocation is Determined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037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24000"/>
            <a:ext cx="7408333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Total Annual Fund Share Contributions by D5300 in 2015-2016:  $400,000</a:t>
            </a:r>
          </a:p>
          <a:p>
            <a:r>
              <a:rPr lang="en-US" dirty="0" smtClean="0"/>
              <a:t>Total District Annual Fund Share Contributions returned:  $200,000</a:t>
            </a:r>
          </a:p>
          <a:p>
            <a:r>
              <a:rPr lang="en-US" dirty="0" smtClean="0"/>
              <a:t>$100,000 designated for Global Grants</a:t>
            </a:r>
          </a:p>
          <a:p>
            <a:r>
              <a:rPr lang="en-US" dirty="0" smtClean="0"/>
              <a:t>$100,000 designated for District Use</a:t>
            </a:r>
          </a:p>
          <a:p>
            <a:pPr lvl="1"/>
            <a:r>
              <a:rPr lang="en-US" dirty="0" smtClean="0"/>
              <a:t>District Scholarships: $10,000</a:t>
            </a:r>
          </a:p>
          <a:p>
            <a:pPr lvl="1"/>
            <a:r>
              <a:rPr lang="en-US" dirty="0" smtClean="0"/>
              <a:t>District Governor’s Project:  $5,000</a:t>
            </a:r>
          </a:p>
          <a:p>
            <a:pPr lvl="1"/>
            <a:r>
              <a:rPr lang="en-US" dirty="0" smtClean="0"/>
              <a:t>District Group Cultural Exchange:  $5,000</a:t>
            </a:r>
          </a:p>
          <a:p>
            <a:pPr lvl="1"/>
            <a:r>
              <a:rPr lang="en-US" b="1" dirty="0" smtClean="0"/>
              <a:t>Balance Remaining for Club Reimbursement: $80,000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74EA6-674F-4385-9E41-8FB1F67496A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Example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51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3450696"/>
          </a:xfrm>
        </p:spPr>
        <p:txBody>
          <a:bodyPr/>
          <a:lstStyle/>
          <a:p>
            <a:r>
              <a:rPr lang="en-US" dirty="0" smtClean="0"/>
              <a:t>Each club’s Annual Fund contributions from 2013-14, 2014-15 and 2015-16 are averaged</a:t>
            </a:r>
          </a:p>
          <a:p>
            <a:r>
              <a:rPr lang="en-US" dirty="0" smtClean="0"/>
              <a:t>That average is weighed against the total three year average for all clubs in the district and your club’s percentage of that total is determined</a:t>
            </a:r>
          </a:p>
          <a:p>
            <a:r>
              <a:rPr lang="en-US" dirty="0" smtClean="0"/>
              <a:t>That percentage is applied to the $80,000 available for District Grants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74EA6-674F-4385-9E41-8FB1F67496A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How is my club’s share of the $80,000 determined?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089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3450696"/>
          </a:xfrm>
        </p:spPr>
        <p:txBody>
          <a:bodyPr/>
          <a:lstStyle/>
          <a:p>
            <a:r>
              <a:rPr lang="en-US" dirty="0" smtClean="0"/>
              <a:t>In the last three years my club and its members gave an average of $5,250 per year to Annual Fund Share</a:t>
            </a:r>
          </a:p>
          <a:p>
            <a:r>
              <a:rPr lang="en-US" dirty="0" smtClean="0"/>
              <a:t>The three year average of Annual Fund Share giving for the entire district was $400,000</a:t>
            </a:r>
          </a:p>
          <a:p>
            <a:r>
              <a:rPr lang="en-US" dirty="0" smtClean="0"/>
              <a:t>My club’s percentage of that $400,000 is 1.31% </a:t>
            </a:r>
          </a:p>
          <a:p>
            <a:r>
              <a:rPr lang="en-US" dirty="0" smtClean="0"/>
              <a:t>1.31% of the available 80,000 is $1,048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74EA6-674F-4385-9E41-8FB1F67496A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Example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530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345069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Attend Grants Management Seminar – 2 members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Sign a Club Memorandum of Understanding – Club President and President-Elect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club (or its members) must have given to TRF by June 15, 2017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Ensure that your club’s goals are entered into Rotary Central by June 15,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74EA6-674F-4385-9E41-8FB1F67496A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How do I qualify to get my club’s $1,048?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853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345069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Yes, your percentage of the amount available has to work out to $250 or more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If it’s less, you can receive a $250 grant if: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Your club is three years old or less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Your club is an EREY designee in 2016-2017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74EA6-674F-4385-9E41-8FB1F67496A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Is there a minimum amount to participate?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596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195452AED9E149BA69B1B862B989B2" ma:contentTypeVersion="0" ma:contentTypeDescription="Create a new document." ma:contentTypeScope="" ma:versionID="95e81d3d50834ae57931cd9f1731588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D868C5-52E2-4AC3-AC60-718366B733FD}">
  <ds:schemaRefs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839C69F-EDE2-42D8-A42D-6D733D8017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5BFAA240-DFAC-437A-B2BF-FF84830980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4682</TotalTime>
  <Words>596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Slide 1</vt:lpstr>
      <vt:lpstr>What You Need to Know</vt:lpstr>
      <vt:lpstr>What You Need to Know</vt:lpstr>
      <vt:lpstr>How District Allocation is Determined</vt:lpstr>
      <vt:lpstr>Example</vt:lpstr>
      <vt:lpstr>How is my club’s share of the $80,000 determined?</vt:lpstr>
      <vt:lpstr>Example</vt:lpstr>
      <vt:lpstr>How do I qualify to get my club’s $1,048?</vt:lpstr>
      <vt:lpstr>Is there a minimum amount to participate? </vt:lpstr>
      <vt:lpstr>Why bother qualifying if my club is below the minimum?</vt:lpstr>
      <vt:lpstr>       District Scholarship Fundr District Scholarships</vt:lpstr>
      <vt:lpstr>Questions</vt:lpstr>
    </vt:vector>
  </TitlesOfParts>
  <Company>Rotary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Rotary Foundation Grant Management Seminar</dc:title>
  <dc:creator>KouameK</dc:creator>
  <cp:lastModifiedBy>Owner</cp:lastModifiedBy>
  <cp:revision>113</cp:revision>
  <dcterms:created xsi:type="dcterms:W3CDTF">2009-07-09T16:00:40Z</dcterms:created>
  <dcterms:modified xsi:type="dcterms:W3CDTF">2017-04-24T17:30:25Z</dcterms:modified>
</cp:coreProperties>
</file>